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B53FF8-E847-1E72-048C-895357873656}" v="19" dt="2026-09-21T09:18:49.2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43" autoAdjust="0"/>
    <p:restoredTop sz="92206" autoAdjust="0"/>
  </p:normalViewPr>
  <p:slideViewPr>
    <p:cSldViewPr snapToGrid="0">
      <p:cViewPr>
        <p:scale>
          <a:sx n="100" d="100"/>
          <a:sy n="100" d="100"/>
        </p:scale>
        <p:origin x="342" y="72"/>
      </p:cViewPr>
      <p:guideLst>
        <p:guide orient="horz" pos="1344"/>
        <p:guide pos="3840"/>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08T13:04:40.436" v="608" actId="13244"/>
      <pc:docMkLst>
        <pc:docMk/>
      </pc:docMkLst>
      <pc:sldChg chg="modSp mod">
        <pc:chgData name="Naiara MACIAS - Communication Assistant" userId="9208f14e-163a-43fb-a9e7-9d0490f97ad9" providerId="ADAL" clId="{3BF560C9-38E3-411C-BBB1-CB3B94294DB6}" dt="2026-09-08T10:59:16.872" v="5" actId="14100"/>
        <pc:sldMkLst>
          <pc:docMk/>
          <pc:sldMk cId="975932864" sldId="258"/>
        </pc:sldMkLst>
        <pc:spChg chg="mod">
          <ac:chgData name="Naiara MACIAS - Communication Assistant" userId="9208f14e-163a-43fb-a9e7-9d0490f97ad9" providerId="ADAL" clId="{3BF560C9-38E3-411C-BBB1-CB3B94294DB6}" dt="2026-09-08T10:59:12.585" v="4" actId="14100"/>
          <ac:spMkLst>
            <pc:docMk/>
            <pc:sldMk cId="975932864" sldId="258"/>
            <ac:spMk id="2" creationId="{4C1476B4-2154-C1CD-6056-5EC8C50BA72D}"/>
          </ac:spMkLst>
        </pc:spChg>
        <pc:spChg chg="mod">
          <ac:chgData name="Naiara MACIAS - Communication Assistant" userId="9208f14e-163a-43fb-a9e7-9d0490f97ad9" providerId="ADAL" clId="{3BF560C9-38E3-411C-BBB1-CB3B94294DB6}" dt="2026-09-08T10:59:16.872" v="5"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08T12:55:04.986" v="491" actId="3064"/>
        <pc:sldMkLst>
          <pc:docMk/>
          <pc:sldMk cId="3549452810" sldId="259"/>
        </pc:sldMkLst>
        <pc:spChg chg="mod">
          <ac:chgData name="Naiara MACIAS - Communication Assistant" userId="9208f14e-163a-43fb-a9e7-9d0490f97ad9" providerId="ADAL" clId="{3BF560C9-38E3-411C-BBB1-CB3B94294DB6}" dt="2026-09-08T10:59:40.081" v="9" actId="1076"/>
          <ac:spMkLst>
            <pc:docMk/>
            <pc:sldMk cId="3549452810" sldId="259"/>
            <ac:spMk id="4" creationId="{A01E9CA7-DF0D-14A8-A3D5-87452D20EFB0}"/>
          </ac:spMkLst>
        </pc:spChg>
        <pc:spChg chg="mod">
          <ac:chgData name="Naiara MACIAS - Communication Assistant" userId="9208f14e-163a-43fb-a9e7-9d0490f97ad9" providerId="ADAL" clId="{3BF560C9-38E3-411C-BBB1-CB3B94294DB6}" dt="2026-09-08T12:55:04.986" v="491" actId="3064"/>
          <ac:spMkLst>
            <pc:docMk/>
            <pc:sldMk cId="3549452810" sldId="259"/>
            <ac:spMk id="5" creationId="{EC1C5D48-D0FF-59D4-6722-C3A607640121}"/>
          </ac:spMkLst>
        </pc:spChg>
      </pc:sldChg>
      <pc:sldChg chg="modSp mod">
        <pc:chgData name="Naiara MACIAS - Communication Assistant" userId="9208f14e-163a-43fb-a9e7-9d0490f97ad9" providerId="ADAL" clId="{3BF560C9-38E3-411C-BBB1-CB3B94294DB6}" dt="2026-09-08T11:00:16.827" v="24" actId="1036"/>
        <pc:sldMkLst>
          <pc:docMk/>
          <pc:sldMk cId="967474651" sldId="260"/>
        </pc:sldMkLst>
        <pc:spChg chg="mod">
          <ac:chgData name="Naiara MACIAS - Communication Assistant" userId="9208f14e-163a-43fb-a9e7-9d0490f97ad9" providerId="ADAL" clId="{3BF560C9-38E3-411C-BBB1-CB3B94294DB6}" dt="2026-09-08T11:00:05.310" v="15" actId="1076"/>
          <ac:spMkLst>
            <pc:docMk/>
            <pc:sldMk cId="967474651" sldId="260"/>
            <ac:spMk id="2" creationId="{F4EF9F9D-BAA6-DB92-8448-9FBF0633718B}"/>
          </ac:spMkLst>
        </pc:spChg>
        <pc:spChg chg="mod">
          <ac:chgData name="Naiara MACIAS - Communication Assistant" userId="9208f14e-163a-43fb-a9e7-9d0490f97ad9" providerId="ADAL" clId="{3BF560C9-38E3-411C-BBB1-CB3B94294DB6}" dt="2026-09-08T11:00:16.827" v="24" actId="1036"/>
          <ac:spMkLst>
            <pc:docMk/>
            <pc:sldMk cId="967474651" sldId="260"/>
            <ac:spMk id="7" creationId="{B943F274-A5EE-534C-1EBE-8ABC061AF964}"/>
          </ac:spMkLst>
        </pc:spChg>
        <pc:grpChg chg="mod">
          <ac:chgData name="Naiara MACIAS - Communication Assistant" userId="9208f14e-163a-43fb-a9e7-9d0490f97ad9" providerId="ADAL" clId="{3BF560C9-38E3-411C-BBB1-CB3B94294DB6}" dt="2026-09-08T11:00:11.849" v="16" actId="1076"/>
          <ac:grpSpMkLst>
            <pc:docMk/>
            <pc:sldMk cId="967474651" sldId="260"/>
            <ac:grpSpMk id="11" creationId="{1FA2A4BA-24EA-588B-6266-E1CE51C07E21}"/>
          </ac:grpSpMkLst>
        </pc:grpChg>
      </pc:sldChg>
      <pc:sldChg chg="modSp mod">
        <pc:chgData name="Naiara MACIAS - Communication Assistant" userId="9208f14e-163a-43fb-a9e7-9d0490f97ad9" providerId="ADAL" clId="{3BF560C9-38E3-411C-BBB1-CB3B94294DB6}" dt="2026-09-08T11:01:29.900" v="98" actId="1035"/>
        <pc:sldMkLst>
          <pc:docMk/>
          <pc:sldMk cId="3331097242" sldId="262"/>
        </pc:sldMkLst>
        <pc:spChg chg="mod">
          <ac:chgData name="Naiara MACIAS - Communication Assistant" userId="9208f14e-163a-43fb-a9e7-9d0490f97ad9" providerId="ADAL" clId="{3BF560C9-38E3-411C-BBB1-CB3B94294DB6}" dt="2026-09-08T11:01:13.931" v="88" actId="1036"/>
          <ac:spMkLst>
            <pc:docMk/>
            <pc:sldMk cId="3331097242" sldId="262"/>
            <ac:spMk id="99" creationId="{ACEBEDBF-2310-D95D-DC23-53E5A1262D55}"/>
          </ac:spMkLst>
        </pc:spChg>
        <pc:spChg chg="mod">
          <ac:chgData name="Naiara MACIAS - Communication Assistant" userId="9208f14e-163a-43fb-a9e7-9d0490f97ad9" providerId="ADAL" clId="{3BF560C9-38E3-411C-BBB1-CB3B94294DB6}" dt="2026-09-08T11:01:25.300" v="94" actId="1038"/>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9-08T11:01:29.900" v="98" actId="1035"/>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9-08T11:01:26.612" v="97" actId="1038"/>
          <ac:picMkLst>
            <pc:docMk/>
            <pc:sldMk cId="3331097242" sldId="262"/>
            <ac:picMk id="94" creationId="{C1167B6E-7195-D6F7-DDBA-2F3ED4FBE4C1}"/>
          </ac:picMkLst>
        </pc:picChg>
        <pc:picChg chg="mod">
          <ac:chgData name="Naiara MACIAS - Communication Assistant" userId="9208f14e-163a-43fb-a9e7-9d0490f97ad9" providerId="ADAL" clId="{3BF560C9-38E3-411C-BBB1-CB3B94294DB6}" dt="2026-09-08T11:00:32.426" v="37" actId="14100"/>
          <ac:picMkLst>
            <pc:docMk/>
            <pc:sldMk cId="3331097242" sldId="262"/>
            <ac:picMk id="104" creationId="{8C13DF95-DF72-2414-8771-5094A22C232D}"/>
          </ac:picMkLst>
        </pc:picChg>
        <pc:cxnChg chg="mod">
          <ac:chgData name="Naiara MACIAS - Communication Assistant" userId="9208f14e-163a-43fb-a9e7-9d0490f97ad9" providerId="ADAL" clId="{3BF560C9-38E3-411C-BBB1-CB3B94294DB6}" dt="2026-09-08T11:00:27.699" v="29" actId="1038"/>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9-08T11:01:43.338" v="99" actId="14100"/>
        <pc:sldMkLst>
          <pc:docMk/>
          <pc:sldMk cId="3087233450" sldId="263"/>
        </pc:sldMkLst>
        <pc:spChg chg="mod">
          <ac:chgData name="Naiara MACIAS - Communication Assistant" userId="9208f14e-163a-43fb-a9e7-9d0490f97ad9" providerId="ADAL" clId="{3BF560C9-38E3-411C-BBB1-CB3B94294DB6}" dt="2026-09-08T11:01:43.338" v="99" actId="14100"/>
          <ac:spMkLst>
            <pc:docMk/>
            <pc:sldMk cId="3087233450" sldId="263"/>
            <ac:spMk id="5" creationId="{14A5E75E-DFA9-8862-DC12-065B059B0E9F}"/>
          </ac:spMkLst>
        </pc:spChg>
      </pc:sldChg>
      <pc:sldChg chg="modSp mod">
        <pc:chgData name="Naiara MACIAS - Communication Assistant" userId="9208f14e-163a-43fb-a9e7-9d0490f97ad9" providerId="ADAL" clId="{3BF560C9-38E3-411C-BBB1-CB3B94294DB6}" dt="2026-09-08T11:01:51.754" v="114" actId="14100"/>
        <pc:sldMkLst>
          <pc:docMk/>
          <pc:sldMk cId="719662834" sldId="264"/>
        </pc:sldMkLst>
        <pc:spChg chg="mod">
          <ac:chgData name="Naiara MACIAS - Communication Assistant" userId="9208f14e-163a-43fb-a9e7-9d0490f97ad9" providerId="ADAL" clId="{3BF560C9-38E3-411C-BBB1-CB3B94294DB6}" dt="2026-09-08T11:01:51.754" v="114" actId="14100"/>
          <ac:spMkLst>
            <pc:docMk/>
            <pc:sldMk cId="719662834" sldId="264"/>
            <ac:spMk id="4" creationId="{BD5E20E1-F7B3-E4E9-82E6-ECD4246321AF}"/>
          </ac:spMkLst>
        </pc:spChg>
        <pc:picChg chg="mod">
          <ac:chgData name="Naiara MACIAS - Communication Assistant" userId="9208f14e-163a-43fb-a9e7-9d0490f97ad9" providerId="ADAL" clId="{3BF560C9-38E3-411C-BBB1-CB3B94294DB6}" dt="2026-09-08T11:01:47.085" v="113" actId="1038"/>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9-08T12:58:22.793" v="542" actId="20577"/>
        <pc:sldMkLst>
          <pc:docMk/>
          <pc:sldMk cId="3728372305" sldId="265"/>
        </pc:sldMkLst>
        <pc:graphicFrameChg chg="modGraphic">
          <ac:chgData name="Naiara MACIAS - Communication Assistant" userId="9208f14e-163a-43fb-a9e7-9d0490f97ad9" providerId="ADAL" clId="{3BF560C9-38E3-411C-BBB1-CB3B94294DB6}" dt="2026-09-08T12:58:22.793" v="542" actId="20577"/>
          <ac:graphicFrameMkLst>
            <pc:docMk/>
            <pc:sldMk cId="3728372305" sldId="265"/>
            <ac:graphicFrameMk id="5" creationId="{727470C4-A17D-8388-6E2A-4EDBCFCEE12C}"/>
          </ac:graphicFrameMkLst>
        </pc:graphicFrameChg>
      </pc:sldChg>
      <pc:sldChg chg="modSp mod">
        <pc:chgData name="Naiara MACIAS - Communication Assistant" userId="9208f14e-163a-43fb-a9e7-9d0490f97ad9" providerId="ADAL" clId="{3BF560C9-38E3-411C-BBB1-CB3B94294DB6}" dt="2026-09-08T12:58:45.589" v="551" actId="1036"/>
        <pc:sldMkLst>
          <pc:docMk/>
          <pc:sldMk cId="525878241" sldId="266"/>
        </pc:sldMkLst>
        <pc:spChg chg="mod">
          <ac:chgData name="Naiara MACIAS - Communication Assistant" userId="9208f14e-163a-43fb-a9e7-9d0490f97ad9" providerId="ADAL" clId="{3BF560C9-38E3-411C-BBB1-CB3B94294DB6}" dt="2026-09-08T12:58:45.589" v="551" actId="1036"/>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9-08T11:02:08.170" v="117"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9-08T11:03:00.754" v="146" actId="1036"/>
        <pc:sldMkLst>
          <pc:docMk/>
          <pc:sldMk cId="3063356121" sldId="267"/>
        </pc:sldMkLst>
        <pc:spChg chg="mod">
          <ac:chgData name="Naiara MACIAS - Communication Assistant" userId="9208f14e-163a-43fb-a9e7-9d0490f97ad9" providerId="ADAL" clId="{3BF560C9-38E3-411C-BBB1-CB3B94294DB6}" dt="2026-09-08T11:02:45.923" v="137" actId="20577"/>
          <ac:spMkLst>
            <pc:docMk/>
            <pc:sldMk cId="3063356121" sldId="267"/>
            <ac:spMk id="4" creationId="{5978B3BF-F5DD-EF14-8F1E-31C8593438D2}"/>
          </ac:spMkLst>
        </pc:spChg>
        <pc:spChg chg="mod">
          <ac:chgData name="Naiara MACIAS - Communication Assistant" userId="9208f14e-163a-43fb-a9e7-9d0490f97ad9" providerId="ADAL" clId="{3BF560C9-38E3-411C-BBB1-CB3B94294DB6}" dt="2026-09-08T11:03:00.754" v="146" actId="1036"/>
          <ac:spMkLst>
            <pc:docMk/>
            <pc:sldMk cId="3063356121" sldId="267"/>
            <ac:spMk id="5" creationId="{435AF605-DAC3-06D5-9148-6D615B7C3E6C}"/>
          </ac:spMkLst>
        </pc:spChg>
        <pc:grpChg chg="mod">
          <ac:chgData name="Naiara MACIAS - Communication Assistant" userId="9208f14e-163a-43fb-a9e7-9d0490f97ad9" providerId="ADAL" clId="{3BF560C9-38E3-411C-BBB1-CB3B94294DB6}" dt="2026-09-08T11:02:57.266" v="144" actId="1036"/>
          <ac:grpSpMkLst>
            <pc:docMk/>
            <pc:sldMk cId="3063356121" sldId="267"/>
            <ac:grpSpMk id="13" creationId="{5A1D7735-3259-B0E5-ADF7-9703C0F715D4}"/>
          </ac:grpSpMkLst>
        </pc:grpChg>
      </pc:sldChg>
      <pc:sldChg chg="modSp mod">
        <pc:chgData name="Naiara MACIAS - Communication Assistant" userId="9208f14e-163a-43fb-a9e7-9d0490f97ad9" providerId="ADAL" clId="{3BF560C9-38E3-411C-BBB1-CB3B94294DB6}" dt="2026-09-08T12:34:05.986" v="303" actId="1076"/>
        <pc:sldMkLst>
          <pc:docMk/>
          <pc:sldMk cId="2351497876" sldId="268"/>
        </pc:sldMkLst>
        <pc:spChg chg="mod">
          <ac:chgData name="Naiara MACIAS - Communication Assistant" userId="9208f14e-163a-43fb-a9e7-9d0490f97ad9" providerId="ADAL" clId="{3BF560C9-38E3-411C-BBB1-CB3B94294DB6}" dt="2026-09-08T12:34:01.433" v="302" actId="1035"/>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08T12:34:05.986" v="303"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08T12:27:40.076" v="178" actId="14100"/>
        <pc:sldMkLst>
          <pc:docMk/>
          <pc:sldMk cId="3756103953" sldId="269"/>
        </pc:sldMkLst>
        <pc:spChg chg="mod">
          <ac:chgData name="Naiara MACIAS - Communication Assistant" userId="9208f14e-163a-43fb-a9e7-9d0490f97ad9" providerId="ADAL" clId="{3BF560C9-38E3-411C-BBB1-CB3B94294DB6}" dt="2026-09-08T12:27:40.076" v="178" actId="14100"/>
          <ac:spMkLst>
            <pc:docMk/>
            <pc:sldMk cId="3756103953" sldId="269"/>
            <ac:spMk id="3" creationId="{EABFEF4F-FA51-B257-1D4E-B52C8BCA9B9C}"/>
          </ac:spMkLst>
        </pc:spChg>
        <pc:spChg chg="mod">
          <ac:chgData name="Naiara MACIAS - Communication Assistant" userId="9208f14e-163a-43fb-a9e7-9d0490f97ad9" providerId="ADAL" clId="{3BF560C9-38E3-411C-BBB1-CB3B94294DB6}" dt="2026-09-08T12:27:37.821" v="177"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08T12:28:54.300" v="192" actId="14100"/>
        <pc:sldMkLst>
          <pc:docMk/>
          <pc:sldMk cId="3275847094" sldId="270"/>
        </pc:sldMkLst>
        <pc:spChg chg="mod">
          <ac:chgData name="Naiara MACIAS - Communication Assistant" userId="9208f14e-163a-43fb-a9e7-9d0490f97ad9" providerId="ADAL" clId="{3BF560C9-38E3-411C-BBB1-CB3B94294DB6}" dt="2026-09-08T12:28:54.300" v="192" actId="14100"/>
          <ac:spMkLst>
            <pc:docMk/>
            <pc:sldMk cId="3275847094" sldId="270"/>
            <ac:spMk id="4" creationId="{22D02451-FCA1-2255-2ADB-577B7DCA6116}"/>
          </ac:spMkLst>
        </pc:spChg>
      </pc:sldChg>
      <pc:sldChg chg="modSp mod">
        <pc:chgData name="Naiara MACIAS - Communication Assistant" userId="9208f14e-163a-43fb-a9e7-9d0490f97ad9" providerId="ADAL" clId="{3BF560C9-38E3-411C-BBB1-CB3B94294DB6}" dt="2026-09-08T12:29:31.644" v="199" actId="14100"/>
        <pc:sldMkLst>
          <pc:docMk/>
          <pc:sldMk cId="3394160274" sldId="271"/>
        </pc:sldMkLst>
        <pc:spChg chg="mod">
          <ac:chgData name="Naiara MACIAS - Communication Assistant" userId="9208f14e-163a-43fb-a9e7-9d0490f97ad9" providerId="ADAL" clId="{3BF560C9-38E3-411C-BBB1-CB3B94294DB6}" dt="2026-09-08T12:29:31.644" v="199" actId="14100"/>
          <ac:spMkLst>
            <pc:docMk/>
            <pc:sldMk cId="3394160274" sldId="271"/>
            <ac:spMk id="6" creationId="{B9B435B6-9277-3AA6-F94F-89147BA99C49}"/>
          </ac:spMkLst>
        </pc:spChg>
      </pc:sldChg>
      <pc:sldChg chg="modSp mod">
        <pc:chgData name="Naiara MACIAS - Communication Assistant" userId="9208f14e-163a-43fb-a9e7-9d0490f97ad9" providerId="ADAL" clId="{3BF560C9-38E3-411C-BBB1-CB3B94294DB6}" dt="2026-09-08T12:35:30.573" v="315" actId="14100"/>
        <pc:sldMkLst>
          <pc:docMk/>
          <pc:sldMk cId="1126727459" sldId="272"/>
        </pc:sldMkLst>
        <pc:spChg chg="mod">
          <ac:chgData name="Naiara MACIAS - Communication Assistant" userId="9208f14e-163a-43fb-a9e7-9d0490f97ad9" providerId="ADAL" clId="{3BF560C9-38E3-411C-BBB1-CB3B94294DB6}" dt="2026-09-08T12:35:30.573" v="315"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08T12:30:12.597" v="226" actId="14100"/>
          <ac:spMkLst>
            <pc:docMk/>
            <pc:sldMk cId="1126727459" sldId="272"/>
            <ac:spMk id="5" creationId="{C399328D-E85F-2454-F6C0-3587135632DD}"/>
          </ac:spMkLst>
        </pc:spChg>
        <pc:picChg chg="mod">
          <ac:chgData name="Naiara MACIAS - Communication Assistant" userId="9208f14e-163a-43fb-a9e7-9d0490f97ad9" providerId="ADAL" clId="{3BF560C9-38E3-411C-BBB1-CB3B94294DB6}" dt="2026-09-08T12:29:55.565" v="217"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08T13:00:06.633" v="553" actId="14100"/>
        <pc:sldMkLst>
          <pc:docMk/>
          <pc:sldMk cId="2331618627" sldId="273"/>
        </pc:sldMkLst>
        <pc:spChg chg="mod">
          <ac:chgData name="Naiara MACIAS - Communication Assistant" userId="9208f14e-163a-43fb-a9e7-9d0490f97ad9" providerId="ADAL" clId="{3BF560C9-38E3-411C-BBB1-CB3B94294DB6}" dt="2026-09-08T13:00:06.633" v="553" actId="14100"/>
          <ac:spMkLst>
            <pc:docMk/>
            <pc:sldMk cId="2331618627" sldId="273"/>
            <ac:spMk id="3" creationId="{5CCBC276-1616-1F51-E3A6-10D7E1A632B1}"/>
          </ac:spMkLst>
        </pc:spChg>
        <pc:spChg chg="mod">
          <ac:chgData name="Naiara MACIAS - Communication Assistant" userId="9208f14e-163a-43fb-a9e7-9d0490f97ad9" providerId="ADAL" clId="{3BF560C9-38E3-411C-BBB1-CB3B94294DB6}" dt="2026-09-08T13:00:03.514" v="552" actId="14100"/>
          <ac:spMkLst>
            <pc:docMk/>
            <pc:sldMk cId="2331618627" sldId="273"/>
            <ac:spMk id="4" creationId="{35380195-1CE8-DECC-8005-1F05CB33B226}"/>
          </ac:spMkLst>
        </pc:spChg>
      </pc:sldChg>
      <pc:sldChg chg="modSp mod">
        <pc:chgData name="Naiara MACIAS - Communication Assistant" userId="9208f14e-163a-43fb-a9e7-9d0490f97ad9" providerId="ADAL" clId="{3BF560C9-38E3-411C-BBB1-CB3B94294DB6}" dt="2026-09-08T12:30:56.389" v="233" actId="14100"/>
        <pc:sldMkLst>
          <pc:docMk/>
          <pc:sldMk cId="2142931096" sldId="274"/>
        </pc:sldMkLst>
        <pc:spChg chg="mod">
          <ac:chgData name="Naiara MACIAS - Communication Assistant" userId="9208f14e-163a-43fb-a9e7-9d0490f97ad9" providerId="ADAL" clId="{3BF560C9-38E3-411C-BBB1-CB3B94294DB6}" dt="2026-09-08T12:30:56.389" v="233"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9-08T12:30:54.652" v="232" actId="14100"/>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9-08T12:31:17.329" v="265" actId="1035"/>
        <pc:sldMkLst>
          <pc:docMk/>
          <pc:sldMk cId="1743069046" sldId="275"/>
        </pc:sldMkLst>
        <pc:spChg chg="mod">
          <ac:chgData name="Naiara MACIAS - Communication Assistant" userId="9208f14e-163a-43fb-a9e7-9d0490f97ad9" providerId="ADAL" clId="{3BF560C9-38E3-411C-BBB1-CB3B94294DB6}" dt="2026-09-08T12:31:15.411" v="262" actId="1035"/>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08T12:31:05.186" v="236" actId="20577"/>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9-08T12:31:17.329" v="265" actId="1035"/>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08T12:31:15.411" v="262" actId="1035"/>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08T12:31:15.411" v="262" actId="1035"/>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08T12:33:21.574" v="291" actId="14100"/>
        <pc:sldMkLst>
          <pc:docMk/>
          <pc:sldMk cId="1193591122" sldId="276"/>
        </pc:sldMkLst>
        <pc:spChg chg="mod">
          <ac:chgData name="Naiara MACIAS - Communication Assistant" userId="9208f14e-163a-43fb-a9e7-9d0490f97ad9" providerId="ADAL" clId="{3BF560C9-38E3-411C-BBB1-CB3B94294DB6}" dt="2026-09-08T11:03:17.314" v="149"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08T12:33:21.574" v="291"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08T12:33:15.449" v="290" actId="103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08T11:03:48.843" v="172" actId="1036"/>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08T11:03:46.220" v="170" actId="1036"/>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9-08T11:03:44.211" v="167" actId="1036"/>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9-08T11:03:38.090" v="162" actId="14100"/>
          <ac:spMkLst>
            <pc:docMk/>
            <pc:sldMk cId="1193591122" sldId="276"/>
            <ac:spMk id="29" creationId="{999934AF-AF70-6169-DCF5-75F40B15C85E}"/>
          </ac:spMkLst>
        </pc:spChg>
        <pc:spChg chg="mod">
          <ac:chgData name="Naiara MACIAS - Communication Assistant" userId="9208f14e-163a-43fb-a9e7-9d0490f97ad9" providerId="ADAL" clId="{3BF560C9-38E3-411C-BBB1-CB3B94294DB6}" dt="2026-09-08T11:03:51.100" v="173" actId="14100"/>
          <ac:spMkLst>
            <pc:docMk/>
            <pc:sldMk cId="1193591122" sldId="276"/>
            <ac:spMk id="31" creationId="{27A72DE3-10C3-2DC2-669C-892D4BBCABF1}"/>
          </ac:spMkLst>
        </pc:spChg>
      </pc:sldChg>
      <pc:sldChg chg="addSp delSp modSp mod">
        <pc:chgData name="Naiara MACIAS - Communication Assistant" userId="9208f14e-163a-43fb-a9e7-9d0490f97ad9" providerId="ADAL" clId="{3BF560C9-38E3-411C-BBB1-CB3B94294DB6}" dt="2026-09-08T13:04:32.667" v="607" actId="13244"/>
        <pc:sldMkLst>
          <pc:docMk/>
          <pc:sldMk cId="3281761825" sldId="277"/>
        </pc:sldMkLst>
        <pc:spChg chg="mod">
          <ac:chgData name="Naiara MACIAS - Communication Assistant" userId="9208f14e-163a-43fb-a9e7-9d0490f97ad9" providerId="ADAL" clId="{3BF560C9-38E3-411C-BBB1-CB3B94294DB6}" dt="2026-09-08T13:04:27.083" v="606"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08T12:35:56.308" v="321" actId="14100"/>
          <ac:spMkLst>
            <pc:docMk/>
            <pc:sldMk cId="3281761825" sldId="277"/>
            <ac:spMk id="4" creationId="{292E835D-59A6-7D24-4AF7-7BD1C8FB81B1}"/>
          </ac:spMkLst>
        </pc:spChg>
        <pc:spChg chg="add mod ord">
          <ac:chgData name="Naiara MACIAS - Communication Assistant" userId="9208f14e-163a-43fb-a9e7-9d0490f97ad9" providerId="ADAL" clId="{3BF560C9-38E3-411C-BBB1-CB3B94294DB6}" dt="2026-09-08T13:04:32.667" v="607" actId="13244"/>
          <ac:spMkLst>
            <pc:docMk/>
            <pc:sldMk cId="3281761825" sldId="277"/>
            <ac:spMk id="7" creationId="{2C10D6B2-7EEC-E601-C941-437BE1EEE4E0}"/>
          </ac:spMkLst>
        </pc:spChg>
      </pc:sldChg>
      <pc:sldChg chg="modSp mod">
        <pc:chgData name="Naiara MACIAS - Communication Assistant" userId="9208f14e-163a-43fb-a9e7-9d0490f97ad9" providerId="ADAL" clId="{3BF560C9-38E3-411C-BBB1-CB3B94294DB6}" dt="2026-09-08T10:59:56.075" v="11" actId="27636"/>
        <pc:sldMkLst>
          <pc:docMk/>
          <pc:sldMk cId="54826265" sldId="278"/>
        </pc:sldMkLst>
        <pc:spChg chg="mod">
          <ac:chgData name="Naiara MACIAS - Communication Assistant" userId="9208f14e-163a-43fb-a9e7-9d0490f97ad9" providerId="ADAL" clId="{3BF560C9-38E3-411C-BBB1-CB3B94294DB6}" dt="2026-09-08T10:59:56.075" v="11" actId="27636"/>
          <ac:spMkLst>
            <pc:docMk/>
            <pc:sldMk cId="54826265" sldId="278"/>
            <ac:spMk id="4" creationId="{C5D88E52-FA4F-21E4-CB70-9DE9EC219134}"/>
          </ac:spMkLst>
        </pc:spChg>
      </pc:sldChg>
      <pc:sldChg chg="modSp mod">
        <pc:chgData name="Naiara MACIAS - Communication Assistant" userId="9208f14e-163a-43fb-a9e7-9d0490f97ad9" providerId="ADAL" clId="{3BF560C9-38E3-411C-BBB1-CB3B94294DB6}" dt="2026-09-08T12:36:22.541" v="323" actId="1076"/>
        <pc:sldMkLst>
          <pc:docMk/>
          <pc:sldMk cId="1533565985" sldId="280"/>
        </pc:sldMkLst>
        <pc:spChg chg="mod">
          <ac:chgData name="Naiara MACIAS - Communication Assistant" userId="9208f14e-163a-43fb-a9e7-9d0490f97ad9" providerId="ADAL" clId="{3BF560C9-38E3-411C-BBB1-CB3B94294DB6}" dt="2026-09-08T12:36:20.526" v="322" actId="14100"/>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9-08T12:36:22.541" v="323"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08T13:04:40.436" v="608" actId="13244"/>
        <pc:sldMkLst>
          <pc:docMk/>
          <pc:sldMk cId="935938627" sldId="281"/>
        </pc:sldMkLst>
        <pc:spChg chg="mod">
          <ac:chgData name="Naiara MACIAS - Communication Assistant" userId="9208f14e-163a-43fb-a9e7-9d0490f97ad9" providerId="ADAL" clId="{3BF560C9-38E3-411C-BBB1-CB3B94294DB6}" dt="2026-09-08T13:01:36.917" v="561" actId="1038"/>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9-08T13:03:56.027" v="599"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08T13:04:02.732" v="603"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08T13:04:12.153" v="604"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8T13:04:40.436" v="608" actId="13244"/>
          <ac:picMkLst>
            <pc:docMk/>
            <pc:sldMk cId="935938627" sldId="281"/>
            <ac:picMk id="4" creationId="{22347B85-172C-1259-A7E4-E9FAC0620991}"/>
          </ac:picMkLst>
        </pc:picChg>
        <pc:picChg chg="mod">
          <ac:chgData name="Naiara MACIAS - Communication Assistant" userId="9208f14e-163a-43fb-a9e7-9d0490f97ad9" providerId="ADAL" clId="{3BF560C9-38E3-411C-BBB1-CB3B94294DB6}" dt="2026-09-08T12:36:48.844" v="324"/>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08T12:36:59.423" v="325"/>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08T10:59:56.088" v="12" actId="27636"/>
        <pc:sldMkLst>
          <pc:docMk/>
          <pc:sldMk cId="2095597239" sldId="282"/>
        </pc:sldMkLst>
        <pc:spChg chg="mod">
          <ac:chgData name="Naiara MACIAS - Communication Assistant" userId="9208f14e-163a-43fb-a9e7-9d0490f97ad9" providerId="ADAL" clId="{3BF560C9-38E3-411C-BBB1-CB3B94294DB6}" dt="2026-09-08T10:59:56.088" v="12" actId="27636"/>
          <ac:spMkLst>
            <pc:docMk/>
            <pc:sldMk cId="2095597239" sldId="282"/>
            <ac:spMk id="4" creationId="{BB975000-B228-79E3-3455-5C5B8453EE84}"/>
          </ac:spMkLst>
        </pc:spChg>
      </pc:sldChg>
      <pc:sldChg chg="modSp mod">
        <pc:chgData name="Naiara MACIAS - Communication Assistant" userId="9208f14e-163a-43fb-a9e7-9d0490f97ad9" providerId="ADAL" clId="{3BF560C9-38E3-411C-BBB1-CB3B94294DB6}" dt="2026-09-08T12:50:38.454" v="460" actId="1076"/>
        <pc:sldMkLst>
          <pc:docMk/>
          <pc:sldMk cId="2258024886" sldId="283"/>
        </pc:sldMkLst>
        <pc:spChg chg="mod">
          <ac:chgData name="Naiara MACIAS - Communication Assistant" userId="9208f14e-163a-43fb-a9e7-9d0490f97ad9" providerId="ADAL" clId="{3BF560C9-38E3-411C-BBB1-CB3B94294DB6}" dt="2026-09-08T12:50:34.387" v="459" actId="1036"/>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08T12:50:27.679" v="449" actId="14100"/>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08T12:50:34.387" v="459" actId="1036"/>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9-08T12:50:38.454" v="460"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08T12:52:20.123" v="469" actId="1036"/>
        <pc:sldMkLst>
          <pc:docMk/>
          <pc:sldMk cId="1752370065" sldId="284"/>
        </pc:sldMkLst>
        <pc:spChg chg="mod">
          <ac:chgData name="Naiara MACIAS - Communication Assistant" userId="9208f14e-163a-43fb-a9e7-9d0490f97ad9" providerId="ADAL" clId="{3BF560C9-38E3-411C-BBB1-CB3B94294DB6}" dt="2026-09-08T12:52:20.123" v="469" actId="1036"/>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9-08T12:52:20.123" v="469" actId="1036"/>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9-08T12:52:20.123" v="469" actId="1036"/>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9-08T12:52:20.123" v="469" actId="1036"/>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9-08T12:52:20.123" v="469" actId="1036"/>
          <ac:picMkLst>
            <pc:docMk/>
            <pc:sldMk cId="1752370065" sldId="284"/>
            <ac:picMk id="7" creationId="{C4C8B071-6C97-DB1B-B7DA-25B21340E56C}"/>
          </ac:picMkLst>
        </pc:picChg>
      </pc:sldChg>
      <pc:sldChg chg="addSp delSp modSp mod">
        <pc:chgData name="Naiara MACIAS - Communication Assistant" userId="9208f14e-163a-43fb-a9e7-9d0490f97ad9" providerId="ADAL" clId="{3BF560C9-38E3-411C-BBB1-CB3B94294DB6}" dt="2026-09-08T12:56:51.317" v="540" actId="1035"/>
        <pc:sldMkLst>
          <pc:docMk/>
          <pc:sldMk cId="3914029916" sldId="287"/>
        </pc:sldMkLst>
        <pc:spChg chg="mod">
          <ac:chgData name="Naiara MACIAS - Communication Assistant" userId="9208f14e-163a-43fb-a9e7-9d0490f97ad9" providerId="ADAL" clId="{3BF560C9-38E3-411C-BBB1-CB3B94294DB6}" dt="2026-09-08T10:58:49.802" v="0"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08T12:55:35.228" v="505" actId="1037"/>
          <ac:spMkLst>
            <pc:docMk/>
            <pc:sldMk cId="3914029916" sldId="287"/>
            <ac:spMk id="39" creationId="{D6A61F21-4BB5-33F3-14AD-E9F9AED5903C}"/>
          </ac:spMkLst>
        </pc:spChg>
        <pc:spChg chg="mod">
          <ac:chgData name="Naiara MACIAS - Communication Assistant" userId="9208f14e-163a-43fb-a9e7-9d0490f97ad9" providerId="ADAL" clId="{3BF560C9-38E3-411C-BBB1-CB3B94294DB6}" dt="2026-09-08T12:55:35.228" v="505" actId="1037"/>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9-08T12:56:39.713" v="535" actId="14100"/>
          <ac:spMkLst>
            <pc:docMk/>
            <pc:sldMk cId="3914029916" sldId="287"/>
            <ac:spMk id="42" creationId="{D06124C7-8380-8747-0F0D-C7E8B15E4E95}"/>
          </ac:spMkLst>
        </pc:spChg>
        <pc:spChg chg="mod">
          <ac:chgData name="Naiara MACIAS - Communication Assistant" userId="9208f14e-163a-43fb-a9e7-9d0490f97ad9" providerId="ADAL" clId="{3BF560C9-38E3-411C-BBB1-CB3B94294DB6}" dt="2026-09-08T12:56:51.317" v="540" actId="1035"/>
          <ac:spMkLst>
            <pc:docMk/>
            <pc:sldMk cId="3914029916" sldId="287"/>
            <ac:spMk id="43" creationId="{D42E9689-5C1F-0882-7CBB-3B2D7835F7D8}"/>
          </ac:spMkLst>
        </pc:spChg>
        <pc:spChg chg="mod">
          <ac:chgData name="Naiara MACIAS - Communication Assistant" userId="9208f14e-163a-43fb-a9e7-9d0490f97ad9" providerId="ADAL" clId="{3BF560C9-38E3-411C-BBB1-CB3B94294DB6}" dt="2026-09-08T10:58:56.418" v="1"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9-08T12:41:39.416" v="420" actId="22"/>
        <pc:sldMasterMkLst>
          <pc:docMk/>
          <pc:sldMasterMk cId="3156849971" sldId="2147483660"/>
        </pc:sldMasterMkLst>
        <pc:picChg chg="add">
          <ac:chgData name="Naiara MACIAS - Communication Assistant" userId="9208f14e-163a-43fb-a9e7-9d0490f97ad9" providerId="ADAL" clId="{3BF560C9-38E3-411C-BBB1-CB3B94294DB6}" dt="2026-09-08T12:41:39.416" v="420" actId="22"/>
          <ac:picMkLst>
            <pc:docMk/>
            <pc:sldMasterMk cId="3156849971" sldId="2147483660"/>
            <ac:picMk id="5" creationId="{8796EC41-91FB-3461-B426-253DF81814EC}"/>
          </ac:picMkLst>
        </pc:picChg>
        <pc:picChg chg="add">
          <ac:chgData name="Naiara MACIAS - Communication Assistant" userId="9208f14e-163a-43fb-a9e7-9d0490f97ad9" providerId="ADAL" clId="{3BF560C9-38E3-411C-BBB1-CB3B94294DB6}" dt="2026-09-08T12:41:39.416" v="420" actId="22"/>
          <ac:picMkLst>
            <pc:docMk/>
            <pc:sldMasterMk cId="3156849971" sldId="2147483660"/>
            <ac:picMk id="7" creationId="{3E221CE3-9C81-05B8-06A1-B7B8976E62D7}"/>
          </ac:picMkLst>
        </pc:picChg>
        <pc:sldLayoutChg chg="addSp delSp modSp mod">
          <pc:chgData name="Naiara MACIAS - Communication Assistant" userId="9208f14e-163a-43fb-a9e7-9d0490f97ad9" providerId="ADAL" clId="{3BF560C9-38E3-411C-BBB1-CB3B94294DB6}" dt="2026-09-08T12:41:32.264" v="418"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08T12:40:42.121" v="348" actId="22"/>
            <ac:picMkLst>
              <pc:docMk/>
              <pc:sldMasterMk cId="3156849971" sldId="2147483660"/>
              <pc:sldLayoutMk cId="582440864" sldId="2147483661"/>
              <ac:picMk id="8" creationId="{84154B55-3BAF-4363-ECB2-BB90700B856E}"/>
            </ac:picMkLst>
          </pc:picChg>
          <pc:picChg chg="add">
            <ac:chgData name="Naiara MACIAS - Communication Assistant" userId="9208f14e-163a-43fb-a9e7-9d0490f97ad9" providerId="ADAL" clId="{3BF560C9-38E3-411C-BBB1-CB3B94294DB6}" dt="2026-09-08T12:41:32.264" v="418" actId="22"/>
            <ac:picMkLst>
              <pc:docMk/>
              <pc:sldMasterMk cId="3156849971" sldId="2147483660"/>
              <pc:sldLayoutMk cId="582440864" sldId="2147483661"/>
              <ac:picMk id="14" creationId="{B4004943-961E-6924-D02A-D0FDDD76CAC3}"/>
            </ac:picMkLst>
          </pc:picChg>
        </pc:sldLayoutChg>
        <pc:sldLayoutChg chg="modSp">
          <pc:chgData name="Naiara MACIAS - Communication Assistant" userId="9208f14e-163a-43fb-a9e7-9d0490f97ad9" providerId="ADAL" clId="{3BF560C9-38E3-411C-BBB1-CB3B94294DB6}" dt="2026-09-08T12:39:45.713" v="327" actId="735"/>
          <pc:sldLayoutMkLst>
            <pc:docMk/>
            <pc:sldMasterMk cId="3156849971" sldId="2147483660"/>
            <pc:sldLayoutMk cId="2151164458" sldId="2147483662"/>
          </pc:sldLayoutMkLst>
        </pc:sldLayoutChg>
      </pc:sldMasterChg>
    </pc:docChg>
  </pc:docChgLst>
  <pc:docChgLst>
    <pc:chgData name="Julia HODDER" userId="S::hodder@osha.europa.eu::b7d05ee0-26e9-4c6c-b0be-576d5de02c6d" providerId="AD" clId="Web-{AEB53FF8-E847-1E72-048C-895357873656}"/>
    <pc:docChg chg="modSld">
      <pc:chgData name="Julia HODDER" userId="S::hodder@osha.europa.eu::b7d05ee0-26e9-4c6c-b0be-576d5de02c6d" providerId="AD" clId="Web-{AEB53FF8-E847-1E72-048C-895357873656}" dt="2026-09-21T09:18:49.249" v="16" actId="20577"/>
      <pc:docMkLst>
        <pc:docMk/>
      </pc:docMkLst>
      <pc:sldChg chg="modSp">
        <pc:chgData name="Julia HODDER" userId="S::hodder@osha.europa.eu::b7d05ee0-26e9-4c6c-b0be-576d5de02c6d" providerId="AD" clId="Web-{AEB53FF8-E847-1E72-048C-895357873656}" dt="2026-09-21T09:18:49.249" v="16" actId="20577"/>
        <pc:sldMkLst>
          <pc:docMk/>
          <pc:sldMk cId="2351497876" sldId="268"/>
        </pc:sldMkLst>
        <pc:spChg chg="mod">
          <ac:chgData name="Julia HODDER" userId="S::hodder@osha.europa.eu::b7d05ee0-26e9-4c6c-b0be-576d5de02c6d" providerId="AD" clId="Web-{AEB53FF8-E847-1E72-048C-895357873656}" dt="2026-09-21T09:18:49.249" v="16" actId="20577"/>
          <ac:spMkLst>
            <pc:docMk/>
            <pc:sldMk cId="2351497876" sldId="268"/>
            <ac:spMk id="5" creationId="{C0D4E519-66B9-93E1-E83E-1DEBC498A31E}"/>
          </ac:spMkLst>
        </pc:spChg>
      </pc:sldChg>
      <pc:sldChg chg="modSp">
        <pc:chgData name="Julia HODDER" userId="S::hodder@osha.europa.eu::b7d05ee0-26e9-4c6c-b0be-576d5de02c6d" providerId="AD" clId="Web-{AEB53FF8-E847-1E72-048C-895357873656}" dt="2026-09-21T09:13:24.550" v="3" actId="20577"/>
        <pc:sldMkLst>
          <pc:docMk/>
          <pc:sldMk cId="3756103953" sldId="269"/>
        </pc:sldMkLst>
        <pc:spChg chg="mod">
          <ac:chgData name="Julia HODDER" userId="S::hodder@osha.europa.eu::b7d05ee0-26e9-4c6c-b0be-576d5de02c6d" providerId="AD" clId="Web-{AEB53FF8-E847-1E72-048C-895357873656}" dt="2026-09-21T09:13:24.550" v="3" actId="20577"/>
          <ac:spMkLst>
            <pc:docMk/>
            <pc:sldMk cId="3756103953" sldId="269"/>
            <ac:spMk id="4" creationId="{9CC6CADA-FDD3-A1A6-969A-E1D56BD8330C}"/>
          </ac:spMkLst>
        </pc:spChg>
      </pc:sldChg>
      <pc:sldChg chg="modSp">
        <pc:chgData name="Julia HODDER" userId="S::hodder@osha.europa.eu::b7d05ee0-26e9-4c6c-b0be-576d5de02c6d" providerId="AD" clId="Web-{AEB53FF8-E847-1E72-048C-895357873656}" dt="2026-09-21T09:13:46.551" v="5" actId="20577"/>
        <pc:sldMkLst>
          <pc:docMk/>
          <pc:sldMk cId="2142931096" sldId="274"/>
        </pc:sldMkLst>
        <pc:spChg chg="mod">
          <ac:chgData name="Julia HODDER" userId="S::hodder@osha.europa.eu::b7d05ee0-26e9-4c6c-b0be-576d5de02c6d" providerId="AD" clId="Web-{AEB53FF8-E847-1E72-048C-895357873656}" dt="2026-09-21T09:13:46.551" v="5" actId="20577"/>
          <ac:spMkLst>
            <pc:docMk/>
            <pc:sldMk cId="2142931096" sldId="274"/>
            <ac:spMk id="4" creationId="{A93BC99B-6219-39BA-1A46-27AE038C0E91}"/>
          </ac:spMkLst>
        </pc:spChg>
      </pc:sldChg>
      <pc:sldChg chg="modSp">
        <pc:chgData name="Julia HODDER" userId="S::hodder@osha.europa.eu::b7d05ee0-26e9-4c6c-b0be-576d5de02c6d" providerId="AD" clId="Web-{AEB53FF8-E847-1E72-048C-895357873656}" dt="2026-09-21T09:15:13.351" v="14" actId="20577"/>
        <pc:sldMkLst>
          <pc:docMk/>
          <pc:sldMk cId="3281761825" sldId="277"/>
        </pc:sldMkLst>
        <pc:spChg chg="mod">
          <ac:chgData name="Julia HODDER" userId="S::hodder@osha.europa.eu::b7d05ee0-26e9-4c6c-b0be-576d5de02c6d" providerId="AD" clId="Web-{AEB53FF8-E847-1E72-048C-895357873656}" dt="2026-09-21T09:15:13.351" v="14" actId="20577"/>
          <ac:spMkLst>
            <pc:docMk/>
            <pc:sldMk cId="3281761825" sldId="277"/>
            <ac:spMk id="4" creationId="{292E835D-59A6-7D24-4AF7-7BD1C8FB81B1}"/>
          </ac:spMkLst>
        </pc:spChg>
      </pc:sldChg>
      <pc:sldChg chg="modSp">
        <pc:chgData name="Julia HODDER" userId="S::hodder@osha.europa.eu::b7d05ee0-26e9-4c6c-b0be-576d5de02c6d" providerId="AD" clId="Web-{AEB53FF8-E847-1E72-048C-895357873656}" dt="2026-09-21T09:15:32.476" v="15" actId="20577"/>
        <pc:sldMkLst>
          <pc:docMk/>
          <pc:sldMk cId="1752370065" sldId="284"/>
        </pc:sldMkLst>
        <pc:spChg chg="mod">
          <ac:chgData name="Julia HODDER" userId="S::hodder@osha.europa.eu::b7d05ee0-26e9-4c6c-b0be-576d5de02c6d" providerId="AD" clId="Web-{AEB53FF8-E847-1E72-048C-895357873656}" dt="2026-09-21T09:15:32.476" v="15" actId="20577"/>
          <ac:spMkLst>
            <pc:docMk/>
            <pc:sldMk cId="1752370065" sldId="284"/>
            <ac:spMk id="12" creationId="{CE4A36B5-CC47-3ACD-3ED6-731C6469510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Crainte de perdre son emploi</c:v>
                </c:pt>
                <c:pt idx="1">
                  <c:v>Horaires de travail longs ou irréguliers</c:v>
                </c:pt>
                <c:pt idx="2">
                  <c:v>Mauvaise communication ou coopération au sein de l’organisation</c:v>
                </c:pt>
                <c:pt idx="3">
                  <c:v>Contraintes de temps</c:v>
                </c:pt>
                <c:pt idx="4">
                  <c:v>Travail avec des clients, des patients, des élèves ou d’autres personnes difficiles.</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Crainte de perdre son emploi</c:v>
                </c:pt>
                <c:pt idx="1">
                  <c:v>Horaires de travail longs ou irréguliers</c:v>
                </c:pt>
                <c:pt idx="2">
                  <c:v>Mauvaise communication ou coopération au sein de l’organisation</c:v>
                </c:pt>
                <c:pt idx="3">
                  <c:v>Contraintes de temps</c:v>
                </c:pt>
                <c:pt idx="4">
                  <c:v>Travail avec des clients, des patients, des élèves ou d’autres personnes difficiles.</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fr-FR" sz="1600" b="1">
              <a:solidFill>
                <a:srgbClr val="003399"/>
              </a:solidFill>
              <a:latin typeface="Arial" panose="020B0604020202020204" pitchFamily="34" charset="0"/>
              <a:ea typeface="Arial"/>
              <a:cs typeface="Arial" panose="020B0604020202020204" pitchFamily="34" charset="0"/>
            </a:rPr>
            <a:t>DOMAINE PRIORITAIRE 1 </a:t>
          </a:r>
        </a:p>
        <a:p>
          <a:pPr marL="0" lvl="0" algn="ctr" defTabSz="622300">
            <a:lnSpc>
              <a:spcPct val="90000"/>
            </a:lnSpc>
            <a:spcBef>
              <a:spcPct val="0"/>
            </a:spcBef>
            <a:spcAft>
              <a:spcPct val="35000"/>
            </a:spcAft>
            <a:buNone/>
          </a:pPr>
          <a:r>
            <a:rPr lang="fr-FR" sz="1600" b="0" i="1">
              <a:solidFill>
                <a:srgbClr val="003399"/>
              </a:solidFill>
              <a:latin typeface="Arial" panose="020B0604020202020204" pitchFamily="34" charset="0"/>
              <a:ea typeface="Arial"/>
              <a:cs typeface="Arial" panose="020B0604020202020204" pitchFamily="34" charset="0"/>
            </a:rPr>
            <a:t>Février – mai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fr-FR" sz="1600" b="1">
              <a:solidFill>
                <a:srgbClr val="003399"/>
              </a:solidFill>
              <a:latin typeface="Arial" panose="020B0604020202020204" pitchFamily="34" charset="0"/>
              <a:cs typeface="Arial" panose="020B0604020202020204" pitchFamily="34" charset="0"/>
            </a:rPr>
            <a:t>Analyse et gestion des risques psychosociaux</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fr-FR" sz="1600" b="1">
              <a:solidFill>
                <a:srgbClr val="003399"/>
              </a:solidFill>
              <a:latin typeface="Arial" panose="020B0604020202020204" pitchFamily="34" charset="0"/>
              <a:cs typeface="Arial" panose="020B0604020202020204" pitchFamily="34" charset="0"/>
            </a:rPr>
            <a:t>DOMAINE PRIORITAIRE 2</a:t>
          </a:r>
        </a:p>
        <a:p>
          <a:r>
            <a:rPr lang="fr-FR" sz="1600" i="1">
              <a:solidFill>
                <a:srgbClr val="003399"/>
              </a:solidFill>
              <a:latin typeface="Arial" panose="020B0604020202020204" pitchFamily="34" charset="0"/>
              <a:ea typeface="Arial"/>
              <a:cs typeface="Arial" panose="020B0604020202020204" pitchFamily="34" charset="0"/>
            </a:rPr>
            <a:t>Juin – septembre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fr-FR" sz="1600" b="1">
              <a:solidFill>
                <a:srgbClr val="003399"/>
              </a:solidFill>
              <a:latin typeface="Arial" panose="020B0604020202020204" pitchFamily="34" charset="0"/>
              <a:ea typeface="Arial"/>
              <a:cs typeface="Arial" panose="020B0604020202020204" pitchFamily="34" charset="0"/>
            </a:rPr>
            <a:t>Harcèlement, harcèlement sexuel et violence</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fr-FR" sz="1600" b="1">
              <a:solidFill>
                <a:srgbClr val="003399"/>
              </a:solidFill>
              <a:latin typeface="Arial" panose="020B0604020202020204" pitchFamily="34" charset="0"/>
              <a:ea typeface="Arial"/>
              <a:cs typeface="Arial" panose="020B0604020202020204" pitchFamily="34" charset="0"/>
            </a:rPr>
            <a:t>DOMAINE PRIORITAIRE 3</a:t>
          </a:r>
        </a:p>
        <a:p>
          <a:r>
            <a:rPr lang="fr-FR" sz="1600" i="1">
              <a:solidFill>
                <a:srgbClr val="003399"/>
              </a:solidFill>
              <a:latin typeface="Arial" panose="020B0604020202020204" pitchFamily="34" charset="0"/>
              <a:ea typeface="Arial"/>
              <a:cs typeface="Arial" panose="020B0604020202020204" pitchFamily="34" charset="0"/>
            </a:rPr>
            <a:t>Octobre 2027 – janvier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fr-FR" sz="1600" b="1">
              <a:solidFill>
                <a:srgbClr val="003399"/>
              </a:solidFill>
              <a:latin typeface="Arial" panose="020B0604020202020204" pitchFamily="34" charset="0"/>
              <a:ea typeface="Arial"/>
              <a:cs typeface="Arial" panose="020B0604020202020204" pitchFamily="34" charset="0"/>
            </a:rPr>
            <a:t>Risques physiques et santé mentale</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fr-FR" sz="1600" b="1">
              <a:solidFill>
                <a:srgbClr val="003399"/>
              </a:solidFill>
              <a:latin typeface="Arial" panose="020B0604020202020204" pitchFamily="34" charset="0"/>
              <a:cs typeface="Arial" panose="020B0604020202020204" pitchFamily="34" charset="0"/>
            </a:rPr>
            <a:t>DOMAINE PRIORITAIRE 4</a:t>
          </a:r>
        </a:p>
        <a:p>
          <a:r>
            <a:rPr lang="fr-FR" sz="1600" i="1">
              <a:solidFill>
                <a:srgbClr val="003399"/>
              </a:solidFill>
              <a:latin typeface="Arial" panose="020B0604020202020204" pitchFamily="34" charset="0"/>
              <a:ea typeface="Arial"/>
              <a:cs typeface="Arial" panose="020B0604020202020204" pitchFamily="34" charset="0"/>
            </a:rPr>
            <a:t>Février – mai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fr-FR" sz="1600" b="1">
              <a:solidFill>
                <a:srgbClr val="003399"/>
              </a:solidFill>
              <a:latin typeface="Arial" panose="020B0604020202020204" pitchFamily="34" charset="0"/>
              <a:ea typeface="Arial"/>
              <a:cs typeface="Arial" panose="020B0604020202020204" pitchFamily="34" charset="0"/>
            </a:rPr>
            <a:t>DOMAINE PRIORITAIRE 5</a:t>
          </a:r>
        </a:p>
        <a:p>
          <a:pPr marL="0" lvl="0" algn="ctr" defTabSz="622300">
            <a:lnSpc>
              <a:spcPct val="90000"/>
            </a:lnSpc>
            <a:spcBef>
              <a:spcPct val="0"/>
            </a:spcBef>
            <a:spcAft>
              <a:spcPct val="35000"/>
            </a:spcAft>
            <a:buNone/>
          </a:pPr>
          <a:r>
            <a:rPr lang="fr-FR" sz="1600" b="0" i="1">
              <a:solidFill>
                <a:srgbClr val="003399"/>
              </a:solidFill>
              <a:latin typeface="Arial" panose="020B0604020202020204" pitchFamily="34" charset="0"/>
              <a:ea typeface="Arial"/>
              <a:cs typeface="Arial" panose="020B0604020202020204" pitchFamily="34" charset="0"/>
            </a:rPr>
            <a:t>Juin – septembre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fr-FR" sz="1600" b="1" dirty="0">
              <a:solidFill>
                <a:srgbClr val="003399"/>
              </a:solidFill>
              <a:latin typeface="Arial" panose="020B0604020202020204" pitchFamily="34" charset="0"/>
              <a:cs typeface="Arial" panose="020B0604020202020204" pitchFamily="34" charset="0"/>
            </a:rPr>
            <a:t>Risques psychosociaux dans le secteur de la santé et de</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fr-FR" sz="1600" b="1">
              <a:solidFill>
                <a:srgbClr val="003399"/>
              </a:solidFill>
              <a:latin typeface="Arial" panose="020B0604020202020204" pitchFamily="34" charset="0"/>
              <a:ea typeface="Arial"/>
              <a:cs typeface="Arial" panose="020B0604020202020204" pitchFamily="34" charset="0"/>
            </a:rPr>
            <a:t>Promotion de la santé mentale au travail</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F915466E-826E-441F-9613-96D546EF65B3}">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fr-FR" sz="1600" b="1" dirty="0">
              <a:solidFill>
                <a:srgbClr val="003399"/>
              </a:solidFill>
              <a:latin typeface="Arial" panose="020B0604020202020204" pitchFamily="34" charset="0"/>
              <a:cs typeface="Arial" panose="020B0604020202020204" pitchFamily="34" charset="0"/>
            </a:rPr>
            <a:t>l’aide sociale</a:t>
          </a:r>
        </a:p>
      </dgm:t>
    </dgm:pt>
    <dgm:pt modelId="{A6671DF5-4E56-45B2-B058-0E0C5979D2C0}" type="parTrans" cxnId="{97E6E4D8-8995-420F-85D7-CFF1A0DE61A8}">
      <dgm:prSet/>
      <dgm:spPr/>
      <dgm:t>
        <a:bodyPr/>
        <a:lstStyle/>
        <a:p>
          <a:endParaRPr lang="en-GB"/>
        </a:p>
      </dgm:t>
    </dgm:pt>
    <dgm:pt modelId="{A2CDA0C4-3882-4E70-8D34-C3C8C47A3730}" type="sibTrans" cxnId="{97E6E4D8-8995-420F-85D7-CFF1A0DE61A8}">
      <dgm:prSet/>
      <dgm:spPr/>
      <dgm:t>
        <a:bodyPr/>
        <a:lstStyle/>
        <a:p>
          <a:endParaRPr lang="en-GB"/>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0567D9C2-39A6-4D1D-A9E0-166472DB7ECF}" type="presOf" srcId="{F915466E-826E-441F-9613-96D546EF65B3}" destId="{779CC9CF-36E5-4DE0-8897-2573A6F34520}" srcOrd="0" destOrd="1" presId="urn:microsoft.com/office/officeart/2005/8/layout/vList5"/>
    <dgm:cxn modelId="{4028F4D5-A11A-42F1-9186-0FCDE2A7D6FE}" type="presOf" srcId="{17673758-FE9B-444B-B2EF-84BC2C623892}" destId="{2A0EF8E1-3EEC-4A1D-B1F6-721723BCA548}" srcOrd="0" destOrd="0" presId="urn:microsoft.com/office/officeart/2005/8/layout/vList5"/>
    <dgm:cxn modelId="{97E6E4D8-8995-420F-85D7-CFF1A0DE61A8}" srcId="{DBA2FF75-A6C1-4078-8AE5-F7FBBA933133}" destId="{F915466E-826E-441F-9613-96D546EF65B3}" srcOrd="1" destOrd="0" parTransId="{A6671DF5-4E56-45B2-B058-0E0C5979D2C0}" sibTransId="{A2CDA0C4-3882-4E70-8D34-C3C8C47A3730}"/>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fr-FR" sz="1600" b="1" kern="1200">
              <a:solidFill>
                <a:srgbClr val="003399"/>
              </a:solidFill>
              <a:latin typeface="Arial" panose="020B0604020202020204" pitchFamily="34" charset="0"/>
              <a:cs typeface="Arial" panose="020B0604020202020204" pitchFamily="34" charset="0"/>
            </a:rPr>
            <a:t>Analyse et gestion des risques psychosociaux</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fr-FR" sz="1600" b="1" kern="1200">
              <a:solidFill>
                <a:srgbClr val="003399"/>
              </a:solidFill>
              <a:latin typeface="Arial" panose="020B0604020202020204" pitchFamily="34" charset="0"/>
              <a:ea typeface="Arial"/>
              <a:cs typeface="Arial" panose="020B0604020202020204" pitchFamily="34" charset="0"/>
            </a:rPr>
            <a:t>DOMAINE PRIORITAIRE 1 </a:t>
          </a:r>
        </a:p>
        <a:p>
          <a:pPr marL="0" lvl="0" indent="0" algn="ctr" defTabSz="622300">
            <a:lnSpc>
              <a:spcPct val="90000"/>
            </a:lnSpc>
            <a:spcBef>
              <a:spcPct val="0"/>
            </a:spcBef>
            <a:spcAft>
              <a:spcPct val="35000"/>
            </a:spcAft>
            <a:buNone/>
          </a:pPr>
          <a:r>
            <a:rPr lang="fr-FR" sz="1600" b="0" i="1" kern="1200">
              <a:solidFill>
                <a:srgbClr val="003399"/>
              </a:solidFill>
              <a:latin typeface="Arial" panose="020B0604020202020204" pitchFamily="34" charset="0"/>
              <a:ea typeface="Arial"/>
              <a:cs typeface="Arial" panose="020B0604020202020204" pitchFamily="34" charset="0"/>
            </a:rPr>
            <a:t>Février – mai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fr-FR" sz="1600" b="1" kern="1200">
              <a:solidFill>
                <a:srgbClr val="003399"/>
              </a:solidFill>
              <a:latin typeface="Arial" panose="020B0604020202020204" pitchFamily="34" charset="0"/>
              <a:ea typeface="Arial"/>
              <a:cs typeface="Arial" panose="020B0604020202020204" pitchFamily="34" charset="0"/>
            </a:rPr>
            <a:t>Harcèlement, harcèlement sexuel et violence</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b="1" kern="1200">
              <a:solidFill>
                <a:srgbClr val="003399"/>
              </a:solidFill>
              <a:latin typeface="Arial" panose="020B0604020202020204" pitchFamily="34" charset="0"/>
              <a:cs typeface="Arial" panose="020B0604020202020204" pitchFamily="34" charset="0"/>
            </a:rPr>
            <a:t>DOMAINE PRIORITAIRE 2</a:t>
          </a:r>
        </a:p>
        <a:p>
          <a:pPr marL="0" lvl="0" indent="0" algn="ctr" defTabSz="711200">
            <a:lnSpc>
              <a:spcPct val="90000"/>
            </a:lnSpc>
            <a:spcBef>
              <a:spcPct val="0"/>
            </a:spcBef>
            <a:spcAft>
              <a:spcPct val="35000"/>
            </a:spcAft>
            <a:buNone/>
          </a:pPr>
          <a:r>
            <a:rPr lang="fr-FR" sz="1600" i="1" kern="1200">
              <a:solidFill>
                <a:srgbClr val="003399"/>
              </a:solidFill>
              <a:latin typeface="Arial" panose="020B0604020202020204" pitchFamily="34" charset="0"/>
              <a:ea typeface="Arial"/>
              <a:cs typeface="Arial" panose="020B0604020202020204" pitchFamily="34" charset="0"/>
            </a:rPr>
            <a:t>Juin – septembre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fr-FR" sz="1600" b="1" kern="1200">
              <a:solidFill>
                <a:srgbClr val="003399"/>
              </a:solidFill>
              <a:latin typeface="Arial" panose="020B0604020202020204" pitchFamily="34" charset="0"/>
              <a:ea typeface="Arial"/>
              <a:cs typeface="Arial" panose="020B0604020202020204" pitchFamily="34" charset="0"/>
            </a:rPr>
            <a:t>Risques physiques et santé mentale</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fr-FR" sz="1600" b="1" kern="1200">
              <a:solidFill>
                <a:srgbClr val="003399"/>
              </a:solidFill>
              <a:latin typeface="Arial" panose="020B0604020202020204" pitchFamily="34" charset="0"/>
              <a:ea typeface="Arial"/>
              <a:cs typeface="Arial" panose="020B0604020202020204" pitchFamily="34" charset="0"/>
            </a:rPr>
            <a:t>DOMAINE PRIORITAIRE 3</a:t>
          </a:r>
        </a:p>
        <a:p>
          <a:pPr marL="0" lvl="0" indent="0" algn="ctr" defTabSz="711200">
            <a:lnSpc>
              <a:spcPct val="90000"/>
            </a:lnSpc>
            <a:spcBef>
              <a:spcPct val="0"/>
            </a:spcBef>
            <a:spcAft>
              <a:spcPct val="35000"/>
            </a:spcAft>
            <a:buNone/>
          </a:pPr>
          <a:r>
            <a:rPr lang="fr-FR" sz="1600" i="1" kern="1200">
              <a:solidFill>
                <a:srgbClr val="003399"/>
              </a:solidFill>
              <a:latin typeface="Arial" panose="020B0604020202020204" pitchFamily="34" charset="0"/>
              <a:ea typeface="Arial"/>
              <a:cs typeface="Arial" panose="020B0604020202020204" pitchFamily="34" charset="0"/>
            </a:rPr>
            <a:t>Octobre 2027 – janvier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fr-FR" sz="1600" b="1" kern="1200" dirty="0">
              <a:solidFill>
                <a:srgbClr val="003399"/>
              </a:solidFill>
              <a:latin typeface="Arial" panose="020B0604020202020204" pitchFamily="34" charset="0"/>
              <a:cs typeface="Arial" panose="020B0604020202020204" pitchFamily="34" charset="0"/>
            </a:rPr>
            <a:t>Risques psychosociaux dans le secteur de la santé et de</a:t>
          </a:r>
        </a:p>
        <a:p>
          <a:pPr marL="171450" lvl="1" indent="-171450" algn="l" defTabSz="711200">
            <a:lnSpc>
              <a:spcPct val="90000"/>
            </a:lnSpc>
            <a:spcBef>
              <a:spcPct val="0"/>
            </a:spcBef>
            <a:spcAft>
              <a:spcPct val="15000"/>
            </a:spcAft>
            <a:buFont typeface="Symbol" panose="05050102010706020507" pitchFamily="18" charset="2"/>
            <a:buNone/>
          </a:pPr>
          <a:r>
            <a:rPr lang="fr-FR" sz="1600" b="1" kern="1200" dirty="0">
              <a:solidFill>
                <a:srgbClr val="003399"/>
              </a:solidFill>
              <a:latin typeface="Arial" panose="020B0604020202020204" pitchFamily="34" charset="0"/>
              <a:cs typeface="Arial" panose="020B0604020202020204" pitchFamily="34" charset="0"/>
            </a:rPr>
            <a:t>l’aide sociale</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r-FR" sz="1600" b="1" kern="1200">
              <a:solidFill>
                <a:srgbClr val="003399"/>
              </a:solidFill>
              <a:latin typeface="Arial" panose="020B0604020202020204" pitchFamily="34" charset="0"/>
              <a:cs typeface="Arial" panose="020B0604020202020204" pitchFamily="34" charset="0"/>
            </a:rPr>
            <a:t>DOMAINE PRIORITAIRE 4</a:t>
          </a:r>
        </a:p>
        <a:p>
          <a:pPr marL="0" lvl="0" indent="0" algn="ctr" defTabSz="711200">
            <a:lnSpc>
              <a:spcPct val="90000"/>
            </a:lnSpc>
            <a:spcBef>
              <a:spcPct val="0"/>
            </a:spcBef>
            <a:spcAft>
              <a:spcPct val="35000"/>
            </a:spcAft>
            <a:buNone/>
          </a:pPr>
          <a:r>
            <a:rPr lang="fr-FR" sz="1600" i="1" kern="1200">
              <a:solidFill>
                <a:srgbClr val="003399"/>
              </a:solidFill>
              <a:latin typeface="Arial" panose="020B0604020202020204" pitchFamily="34" charset="0"/>
              <a:ea typeface="Arial"/>
              <a:cs typeface="Arial" panose="020B0604020202020204" pitchFamily="34" charset="0"/>
            </a:rPr>
            <a:t>Février – mai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fr-FR" sz="1600" b="1" kern="1200">
              <a:solidFill>
                <a:srgbClr val="003399"/>
              </a:solidFill>
              <a:latin typeface="Arial" panose="020B0604020202020204" pitchFamily="34" charset="0"/>
              <a:ea typeface="Arial"/>
              <a:cs typeface="Arial" panose="020B0604020202020204" pitchFamily="34" charset="0"/>
            </a:rPr>
            <a:t>Promotion de la santé mentale au travail</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fr-FR" sz="1600" b="1" kern="1200">
              <a:solidFill>
                <a:srgbClr val="003399"/>
              </a:solidFill>
              <a:latin typeface="Arial" panose="020B0604020202020204" pitchFamily="34" charset="0"/>
              <a:ea typeface="Arial"/>
              <a:cs typeface="Arial" panose="020B0604020202020204" pitchFamily="34" charset="0"/>
            </a:rPr>
            <a:t>DOMAINE PRIORITAIRE 5</a:t>
          </a:r>
        </a:p>
        <a:p>
          <a:pPr marL="0" lvl="0" indent="0" algn="ctr" defTabSz="622300">
            <a:lnSpc>
              <a:spcPct val="90000"/>
            </a:lnSpc>
            <a:spcBef>
              <a:spcPct val="0"/>
            </a:spcBef>
            <a:spcAft>
              <a:spcPct val="35000"/>
            </a:spcAft>
            <a:buNone/>
          </a:pPr>
          <a:r>
            <a:rPr lang="fr-FR" sz="1600" b="0" i="1" kern="1200">
              <a:solidFill>
                <a:srgbClr val="003399"/>
              </a:solidFill>
              <a:latin typeface="Arial" panose="020B0604020202020204" pitchFamily="34" charset="0"/>
              <a:ea typeface="Arial"/>
              <a:cs typeface="Arial" panose="020B0604020202020204" pitchFamily="34" charset="0"/>
            </a:rPr>
            <a:t>Juin – septembre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247374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sz="1200" b="1" dirty="0">
                <a:solidFill>
                  <a:schemeClr val="tx1"/>
                </a:solidFill>
                <a:effectLst/>
                <a:latin typeface="+mn-lt"/>
                <a:ea typeface="+mn-lt"/>
                <a:cs typeface="+mn-cs"/>
              </a:rPr>
              <a:t>La double incidence du travail sur la santé mentale</a:t>
            </a:r>
          </a:p>
          <a:p>
            <a:endParaRPr lang="en-GB" sz="1200" kern="1200" dirty="0">
              <a:solidFill>
                <a:schemeClr val="tx1"/>
              </a:solidFill>
              <a:effectLst/>
              <a:latin typeface="+mn-lt"/>
              <a:ea typeface="+mn-ea"/>
              <a:cs typeface="+mn-cs"/>
            </a:endParaRPr>
          </a:p>
          <a:p>
            <a:r>
              <a:rPr lang="fr-FR" sz="1200" dirty="0">
                <a:solidFill>
                  <a:schemeClr val="tx1"/>
                </a:solidFill>
                <a:effectLst/>
                <a:latin typeface="+mn-lt"/>
                <a:ea typeface="+mn-lt"/>
                <a:cs typeface="+mn-cs"/>
              </a:rPr>
              <a:t>Le travail peut avoir un effet positif sur la santé mentale en apportant un sens à la vie, une structure et des interactions sociales. </a:t>
            </a:r>
          </a:p>
          <a:p>
            <a:r>
              <a:rPr lang="fr-FR" sz="1200" dirty="0">
                <a:solidFill>
                  <a:schemeClr val="tx1"/>
                </a:solidFill>
                <a:effectLst/>
                <a:latin typeface="+mn-lt"/>
                <a:ea typeface="+mn-lt"/>
                <a:cs typeface="+mn-cs"/>
              </a:rPr>
              <a:t>Cependant, cela n’est vrai que lorsque le travail est bien conçu et que l’environnement de travail est favorable. </a:t>
            </a:r>
          </a:p>
          <a:p>
            <a:endParaRPr lang="en-US" sz="1200" b="0" i="0" kern="1200" dirty="0">
              <a:solidFill>
                <a:schemeClr val="tx1"/>
              </a:solidFill>
              <a:effectLst/>
              <a:latin typeface="+mn-lt"/>
              <a:ea typeface="+mn-ea"/>
              <a:cs typeface="+mn-cs"/>
            </a:endParaRPr>
          </a:p>
          <a:p>
            <a:r>
              <a:rPr lang="fr-FR" sz="1200" b="1" i="0" dirty="0">
                <a:solidFill>
                  <a:schemeClr val="tx1"/>
                </a:solidFill>
                <a:effectLst/>
                <a:latin typeface="+mn-lt"/>
                <a:ea typeface="+mn-lt"/>
                <a:cs typeface="+mn-cs"/>
              </a:rPr>
              <a:t>Les risques </a:t>
            </a:r>
            <a:r>
              <a:rPr lang="fr-FR" sz="1200" b="1" i="0" dirty="0" err="1">
                <a:solidFill>
                  <a:schemeClr val="tx1"/>
                </a:solidFill>
                <a:effectLst/>
                <a:latin typeface="+mn-lt"/>
                <a:ea typeface="+mn-lt"/>
                <a:cs typeface="+mn-cs"/>
              </a:rPr>
              <a:t>psychosociaux</a:t>
            </a:r>
            <a:r>
              <a:rPr lang="fr-FR" sz="1200" i="0" dirty="0">
                <a:solidFill>
                  <a:schemeClr val="tx1"/>
                </a:solidFill>
                <a:effectLst/>
                <a:latin typeface="+mn-lt"/>
                <a:ea typeface="+mn-lt"/>
                <a:cs typeface="+mn-cs"/>
              </a:rPr>
              <a:t> </a:t>
            </a:r>
            <a:r>
              <a:rPr lang="fr-FR" sz="1200" b="0" i="0" dirty="0">
                <a:solidFill>
                  <a:schemeClr val="tx1"/>
                </a:solidFill>
                <a:effectLst/>
                <a:latin typeface="+mn-lt"/>
                <a:ea typeface="+mn-lt"/>
                <a:cs typeface="+mn-cs"/>
              </a:rPr>
              <a:t>peuvent rapidement effacer ces effets positifs, on peut notamment citer: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une charge de travail importante et des contraintes de temps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une mauvaise organisation du travail (longues heures, délais serrés)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des rôles mal définis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une mauvaise communication et un leadership faible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un manque de soutien de la part des collègues ou des responsables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du harcèlement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du harcèlement sexuel</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de la violence exercée par des tiers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la précarité de l’emploi et un manque de reconnaissance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un déséquilibre entre vie professionnelle et vie privée et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b="0" i="0" dirty="0">
                <a:solidFill>
                  <a:schemeClr val="tx1"/>
                </a:solidFill>
                <a:effectLst/>
                <a:latin typeface="+mn-lt"/>
                <a:ea typeface="+mn-lt"/>
                <a:cs typeface="+mn-cs"/>
              </a:rPr>
              <a:t>l’isolement</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dirty="0">
                <a:solidFill>
                  <a:schemeClr val="tx1"/>
                </a:solidFill>
                <a:effectLst/>
                <a:latin typeface="+mn-lt"/>
                <a:ea typeface="+mn-lt"/>
                <a:cs typeface="+mn-cs"/>
              </a:rPr>
              <a:t>l’absence de participation à la prise de décision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dirty="0">
                <a:solidFill>
                  <a:schemeClr val="tx1"/>
                </a:solidFill>
                <a:effectLst/>
                <a:latin typeface="+mn-lt"/>
                <a:ea typeface="+mn-lt"/>
                <a:cs typeface="+mn-cs"/>
              </a:rPr>
              <a:t>le manque d’autonomie et d’influence sur la manière dont le travail est effectué</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dirty="0">
                <a:solidFill>
                  <a:schemeClr val="tx1"/>
                </a:solidFill>
                <a:effectLst/>
                <a:latin typeface="+mn-lt"/>
                <a:ea typeface="+mn-lt"/>
                <a:cs typeface="+mn-cs"/>
              </a:rPr>
              <a:t>une mauvaise communication sur les changements introduits sur le lieu de travail</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r-FR" sz="1200" dirty="0">
                <a:solidFill>
                  <a:schemeClr val="tx1"/>
                </a:solidFill>
                <a:effectLst/>
                <a:latin typeface="+mn-lt"/>
                <a:ea typeface="+mn-lt"/>
                <a:cs typeface="+mn-cs"/>
              </a:rPr>
              <a:t>des exigences sur le plan émotionnel lorsqu’il s’agit de clients, de patients ou d’étudiants difficiles</a:t>
            </a:r>
          </a:p>
          <a:p>
            <a:pPr fontAlgn="t"/>
            <a:endParaRPr lang="en-US" sz="1200" b="0" i="0" kern="1200" dirty="0">
              <a:solidFill>
                <a:schemeClr val="tx1"/>
              </a:solidFill>
              <a:effectLst/>
              <a:latin typeface="+mn-lt"/>
              <a:ea typeface="+mn-ea"/>
              <a:cs typeface="+mn-cs"/>
            </a:endParaRPr>
          </a:p>
          <a:p>
            <a:pPr fontAlgn="t"/>
            <a:r>
              <a:rPr lang="fr-FR" sz="1200" b="1" i="0" dirty="0">
                <a:solidFill>
                  <a:schemeClr val="tx1"/>
                </a:solidFill>
                <a:effectLst/>
                <a:latin typeface="+mn-lt"/>
                <a:ea typeface="+mn-lt"/>
                <a:cs typeface="+mn-cs"/>
              </a:rPr>
              <a:t>Si ces risques ne sont pas détectés et traités de manière systématique, ils peuvent nuire gravement au bien-être des travailleurs</a:t>
            </a:r>
            <a:r>
              <a:rPr lang="fr-FR" sz="1200" b="0" i="0" dirty="0">
                <a:solidFill>
                  <a:schemeClr val="tx1"/>
                </a:solidFill>
                <a:effectLst/>
                <a:latin typeface="+mn-lt"/>
                <a:ea typeface="+mn-lt"/>
                <a:cs typeface="+mn-cs"/>
              </a:rPr>
              <a:t>. Un épuisement professionnel, de l’anxiété, une dépression et d’autres problèmes de santé sont susceptibles d’apparaître. </a:t>
            </a:r>
          </a:p>
          <a:p>
            <a:endParaRPr lang="en-GB" sz="1200" kern="1200" dirty="0">
              <a:solidFill>
                <a:schemeClr val="tx1"/>
              </a:solidFill>
              <a:effectLst/>
              <a:latin typeface="+mn-lt"/>
              <a:ea typeface="+mn-ea"/>
              <a:cs typeface="+mn-cs"/>
            </a:endParaRPr>
          </a:p>
          <a:p>
            <a:r>
              <a:rPr lang="fr-FR" sz="1200" dirty="0">
                <a:solidFill>
                  <a:schemeClr val="tx1"/>
                </a:solidFill>
                <a:effectLst/>
                <a:latin typeface="+mn-lt"/>
                <a:ea typeface="+mn-lt"/>
                <a:cs typeface="+mn-cs"/>
              </a:rPr>
              <a:t>Un </a:t>
            </a:r>
            <a:r>
              <a:rPr lang="fr-FR" sz="1200" b="1" dirty="0">
                <a:solidFill>
                  <a:schemeClr val="tx1"/>
                </a:solidFill>
                <a:effectLst/>
                <a:latin typeface="+mn-lt"/>
                <a:ea typeface="+mn-lt"/>
                <a:cs typeface="+mn-cs"/>
              </a:rPr>
              <a:t>environnement de travail favorable sur le plan </a:t>
            </a:r>
            <a:r>
              <a:rPr lang="fr-FR" sz="1200" b="1" dirty="0" err="1">
                <a:solidFill>
                  <a:schemeClr val="tx1"/>
                </a:solidFill>
                <a:effectLst/>
                <a:latin typeface="+mn-lt"/>
                <a:ea typeface="+mn-lt"/>
                <a:cs typeface="+mn-cs"/>
              </a:rPr>
              <a:t>psychosocial</a:t>
            </a:r>
            <a:r>
              <a:rPr lang="fr-FR" sz="1200" b="1" dirty="0">
                <a:solidFill>
                  <a:schemeClr val="tx1"/>
                </a:solidFill>
                <a:effectLst/>
                <a:latin typeface="+mn-lt"/>
                <a:ea typeface="+mn-lt"/>
                <a:cs typeface="+mn-cs"/>
              </a:rPr>
              <a:t> profite à tout le monde</a:t>
            </a:r>
            <a:r>
              <a:rPr lang="fr-FR" sz="1200" dirty="0">
                <a:solidFill>
                  <a:schemeClr val="tx1"/>
                </a:solidFill>
                <a:effectLst/>
                <a:latin typeface="+mn-lt"/>
                <a:ea typeface="+mn-lt"/>
                <a:cs typeface="+mn-cs"/>
              </a:rPr>
              <a:t>. Les travailleurs se sentent en sécurité, valorisés et capables de faire face aux exigences de leur emploi. Les employeurs bénéficient d’un personnel plus engagé, plus productif et plus fidèle. La société en tire profit grâce à une baisse des coûts de santé, à une diminution des absences pour cause de maladie et des régimes d’invalidité, ainsi qu’à un renforcement du tissu social.</a:t>
            </a:r>
          </a:p>
          <a:p>
            <a:endParaRPr lang="en-GB" sz="1200" kern="1200" dirty="0">
              <a:solidFill>
                <a:schemeClr val="tx1"/>
              </a:solidFill>
              <a:effectLst/>
              <a:latin typeface="+mn-lt"/>
              <a:ea typeface="+mn-ea"/>
              <a:cs typeface="+mn-cs"/>
            </a:endParaRPr>
          </a:p>
          <a:p>
            <a:pPr fontAlgn="t"/>
            <a:r>
              <a:rPr lang="fr-FR" sz="1200" b="0" i="0" dirty="0">
                <a:solidFill>
                  <a:schemeClr val="tx1"/>
                </a:solidFill>
                <a:effectLst/>
                <a:latin typeface="+mn-lt"/>
                <a:ea typeface="+mn-lt"/>
                <a:cs typeface="+mn-cs"/>
              </a:rPr>
              <a:t>Du </a:t>
            </a:r>
            <a:r>
              <a:rPr lang="fr-FR" sz="1200" b="1" i="0" dirty="0">
                <a:solidFill>
                  <a:schemeClr val="tx1"/>
                </a:solidFill>
                <a:effectLst/>
                <a:latin typeface="+mn-lt"/>
                <a:ea typeface="+mn-lt"/>
                <a:cs typeface="+mn-cs"/>
              </a:rPr>
              <a:t>point de vue de la santé et de la sécurité au travail (SST)</a:t>
            </a:r>
            <a:r>
              <a:rPr lang="fr-FR" sz="1200" b="0" i="0" dirty="0">
                <a:solidFill>
                  <a:schemeClr val="tx1"/>
                </a:solidFill>
                <a:effectLst/>
                <a:latin typeface="+mn-lt"/>
                <a:ea typeface="+mn-lt"/>
                <a:cs typeface="+mn-cs"/>
              </a:rPr>
              <a:t>,</a:t>
            </a:r>
            <a:r>
              <a:rPr lang="fr-FR" sz="1200" b="1" i="0" dirty="0">
                <a:solidFill>
                  <a:schemeClr val="tx1"/>
                </a:solidFill>
                <a:effectLst/>
                <a:latin typeface="+mn-lt"/>
                <a:ea typeface="+mn-lt"/>
                <a:cs typeface="+mn-cs"/>
              </a:rPr>
              <a:t> la prévention et une bonne gestion des risques sont donc essentielles pour garantir que le travail reste un facteur positif</a:t>
            </a:r>
            <a:r>
              <a:rPr lang="fr-FR" sz="1200" b="0" i="0" dirty="0">
                <a:solidFill>
                  <a:schemeClr val="tx1"/>
                </a:solidFill>
                <a:effectLst/>
                <a:latin typeface="+mn-lt"/>
                <a:ea typeface="+mn-lt"/>
                <a:cs typeface="+mn-cs"/>
              </a:rPr>
              <a:t>, plutôt que néfaste pour la santé mentale.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fr-FR" b="1"/>
              <a:t>La santé mentale fait partie intégrante de la santé. </a:t>
            </a:r>
            <a:r>
              <a:rPr lang="fr-FR"/>
              <a:t>Il s’agit d’un état de bien-être dans lequel chacun peut donner le meilleur de lui-même, faire face au stress quotidien et contribuer à la vie de la communauté. </a:t>
            </a:r>
          </a:p>
          <a:p>
            <a:pPr marL="0" indent="0">
              <a:buFont typeface="Wingdings" panose="05000000000000000000" pitchFamily="2" charset="2"/>
              <a:buNone/>
            </a:pPr>
            <a:endParaRPr lang="en-US" b="1" dirty="0"/>
          </a:p>
          <a:p>
            <a:pPr marL="0" indent="0">
              <a:buFont typeface="Wingdings" panose="05000000000000000000" pitchFamily="2" charset="2"/>
              <a:buNone/>
            </a:pPr>
            <a:r>
              <a:rPr lang="fr-FR" b="1"/>
              <a:t>La santé mentale est une condition indispensable à une économie productive et à une société inclusive</a:t>
            </a:r>
            <a:r>
              <a:rPr lang="fr-FR"/>
              <a:t>; </a:t>
            </a:r>
            <a:r>
              <a:rPr lang="fr-FR" b="0"/>
              <a:t>elle dépasse les questions individuelles ou familiales</a:t>
            </a:r>
            <a:r>
              <a:rPr lang="fr-FR" b="1"/>
              <a:t>.</a:t>
            </a:r>
          </a:p>
          <a:p>
            <a:pPr marL="0" indent="0">
              <a:buFont typeface="Wingdings" panose="05000000000000000000" pitchFamily="2" charset="2"/>
              <a:buNone/>
            </a:pPr>
            <a:endParaRPr lang="en-US" dirty="0"/>
          </a:p>
          <a:p>
            <a:pPr marL="0" indent="0">
              <a:buFont typeface="Wingdings" panose="05000000000000000000" pitchFamily="2" charset="2"/>
              <a:buNone/>
            </a:pPr>
            <a:r>
              <a:rPr lang="fr-FR" b="1"/>
              <a:t>La santé mentale ou les problèmes de santé ne sont pas des phénomènes isolés; ils sont tributaires de facteurs personnels et externes</a:t>
            </a:r>
            <a:r>
              <a:rPr lang="fr-FR"/>
              <a:t>. Ils reflètent la situation de notre société, de notre économie, de notre environnement, mais aussi la situation internationale qui nous entoure, et ils sont également influencés par celles-ci. </a:t>
            </a:r>
            <a:r>
              <a:rPr lang="fr-FR" b="1"/>
              <a:t>Source</a:t>
            </a:r>
            <a:r>
              <a:rPr lang="fr-FR"/>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fr-FR" sz="1200" b="0">
                <a:solidFill>
                  <a:schemeClr val="tx1"/>
                </a:solidFill>
                <a:effectLst/>
                <a:latin typeface="+mn-lt"/>
                <a:ea typeface="+mn-lt"/>
                <a:cs typeface="+mn-cs"/>
              </a:rPr>
              <a:t>Les chiffres globaux montrent que, </a:t>
            </a:r>
            <a:r>
              <a:rPr lang="fr-FR" sz="1200" b="1">
                <a:solidFill>
                  <a:schemeClr val="tx1"/>
                </a:solidFill>
                <a:effectLst/>
                <a:latin typeface="+mn-lt"/>
                <a:ea typeface="+mn-lt"/>
                <a:cs typeface="+mn-cs"/>
              </a:rPr>
              <a:t>après la pandémie de COVID-19</a:t>
            </a:r>
            <a:r>
              <a:rPr lang="fr-FR" sz="1200" b="0">
                <a:solidFill>
                  <a:schemeClr val="tx1"/>
                </a:solidFill>
                <a:effectLst/>
                <a:latin typeface="+mn-lt"/>
                <a:ea typeface="+mn-lt"/>
                <a:cs typeface="+mn-cs"/>
              </a:rPr>
              <a:t>, le pourcentage de la population déclarant avoir souffert d’un </a:t>
            </a:r>
            <a:r>
              <a:rPr lang="fr-FR" sz="1200" b="1">
                <a:solidFill>
                  <a:schemeClr val="tx1"/>
                </a:solidFill>
                <a:effectLst/>
                <a:latin typeface="+mn-lt"/>
                <a:ea typeface="+mn-lt"/>
                <a:cs typeface="+mn-cs"/>
              </a:rPr>
              <a:t>problème de santé mentale au cours des 12 derniers mois a augmenté pour s’établir à 46 % </a:t>
            </a:r>
            <a:r>
              <a:rPr lang="fr-FR" sz="1200" b="0">
                <a:solidFill>
                  <a:schemeClr val="tx1"/>
                </a:solidFill>
                <a:effectLst/>
                <a:latin typeface="+mn-lt"/>
                <a:ea typeface="+mn-lt"/>
                <a:cs typeface="+mn-cs"/>
              </a:rPr>
              <a:t>(contre une personne sur six avant la crise sanitaire) et que 62 % des citoyens de l’UE affirment que les événements mondiaux récents </a:t>
            </a:r>
            <a:r>
              <a:rPr lang="fr-FR" sz="1200">
                <a:solidFill>
                  <a:schemeClr val="tx1"/>
                </a:solidFill>
                <a:effectLst/>
                <a:latin typeface="+mn-lt"/>
                <a:ea typeface="+mn-lt"/>
                <a:cs typeface="+mn-cs"/>
              </a:rPr>
              <a:t>(par exemple, le changement climatique, l’agression russe contre l’Ukraine, etc.) ont eu une incidence modérée ou importante sur leur santé mentale. </a:t>
            </a:r>
            <a:r>
              <a:rPr lang="fr-FR" sz="1200" u="sng">
                <a:solidFill>
                  <a:schemeClr val="tx1"/>
                </a:solidFill>
                <a:effectLst/>
                <a:latin typeface="+mn-lt"/>
                <a:ea typeface="+mn-lt"/>
                <a:cs typeface="+mn-cs"/>
                <a:hlinkClick r:id="rId3"/>
              </a:rPr>
              <a:t>Approche globale de la Commission en matière de santé mentale (2023)</a:t>
            </a:r>
            <a:r>
              <a:rPr lang="fr-FR" sz="1200" u="none">
                <a:solidFill>
                  <a:schemeClr val="tx1"/>
                </a:solidFill>
                <a:effectLst/>
                <a:latin typeface="+mn-lt"/>
                <a:ea typeface="+mn-lt"/>
                <a:cs typeface="+mn-cs"/>
              </a:rPr>
              <a:t> et</a:t>
            </a:r>
            <a:r>
              <a:rPr lang="fr-FR" sz="1200">
                <a:solidFill>
                  <a:schemeClr val="tx1"/>
                </a:solidFill>
                <a:effectLst/>
                <a:latin typeface="+mn-lt"/>
                <a:ea typeface="+mn-lt"/>
                <a:cs typeface="+mn-cs"/>
              </a:rPr>
              <a:t> </a:t>
            </a:r>
            <a:r>
              <a:rPr lang="fr-FR" sz="1200" u="sng">
                <a:solidFill>
                  <a:schemeClr val="tx1"/>
                </a:solidFill>
                <a:effectLst/>
                <a:latin typeface="+mn-lt"/>
                <a:ea typeface="+mn-lt"/>
                <a:cs typeface="+mn-cs"/>
                <a:hlinkClick r:id="rId4"/>
              </a:rPr>
              <a:t>https://europa.eu/eurobarometer/surveys/detail/3032</a:t>
            </a:r>
            <a:r>
              <a:rPr lang="fr-FR"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fr-FR" sz="1200" b="0" i="0">
                <a:solidFill>
                  <a:schemeClr val="tx1"/>
                </a:solidFill>
                <a:effectLst/>
                <a:latin typeface="+mn-lt"/>
                <a:ea typeface="+mn-lt"/>
                <a:cs typeface="+mn-cs"/>
              </a:rPr>
              <a:t>Les souffrances à l’échelle individuelle, ainsi que la charge financière sont conséquentes. </a:t>
            </a:r>
            <a:r>
              <a:rPr lang="fr-FR" sz="1200" b="1" i="0">
                <a:solidFill>
                  <a:schemeClr val="tx1"/>
                </a:solidFill>
                <a:effectLst/>
                <a:latin typeface="+mn-lt"/>
                <a:ea typeface="+mn-lt"/>
                <a:cs typeface="+mn-cs"/>
              </a:rPr>
              <a:t>On estime que les troubles de santé mentale génèrent environ 76 milliards d’EUR de dépenses de santé chaque année dans l’ensemble de l’Union européenne, soit environ 6 % du total de ces dépenses. </a:t>
            </a:r>
            <a:r>
              <a:rPr lang="fr-FR" sz="1200" b="0" i="0">
                <a:solidFill>
                  <a:schemeClr val="tx1"/>
                </a:solidFill>
                <a:effectLst/>
                <a:latin typeface="+mn-lt"/>
                <a:ea typeface="+mn-lt"/>
                <a:cs typeface="+mn-cs"/>
              </a:rPr>
              <a:t>Une grande partie de ces dépenses est due au fait que les troubles mentaux aggravent souvent les problèmes de santé physique, ce qui se traduit par un ou plusieurs traitements plus complexes et plus coûteux.</a:t>
            </a:r>
          </a:p>
          <a:p>
            <a:pPr fontAlgn="t"/>
            <a:endParaRPr lang="en-US" sz="1200" b="1" i="0" kern="1200" dirty="0">
              <a:solidFill>
                <a:schemeClr val="tx1"/>
              </a:solidFill>
              <a:effectLst/>
              <a:latin typeface="+mn-lt"/>
              <a:ea typeface="+mn-ea"/>
              <a:cs typeface="+mn-cs"/>
            </a:endParaRPr>
          </a:p>
          <a:p>
            <a:pPr fontAlgn="t"/>
            <a:r>
              <a:rPr lang="fr-FR" sz="1200" b="1" i="0">
                <a:solidFill>
                  <a:schemeClr val="tx1"/>
                </a:solidFill>
                <a:effectLst/>
                <a:latin typeface="+mn-lt"/>
                <a:ea typeface="+mn-lt"/>
                <a:cs typeface="+mn-cs"/>
              </a:rPr>
              <a:t>L’incidence sur le marché du travail est considérable. Selon les prévisions, les problèmes de santé mentale devraient entraîner une baisse du produit intérieur brut </a:t>
            </a:r>
            <a:r>
              <a:rPr lang="fr-FR" sz="1200" b="0" i="0">
                <a:solidFill>
                  <a:schemeClr val="tx1"/>
                </a:solidFill>
                <a:effectLst/>
                <a:latin typeface="+mn-lt"/>
                <a:ea typeface="+mn-lt"/>
                <a:cs typeface="+mn-cs"/>
              </a:rPr>
              <a:t>(PIB) </a:t>
            </a:r>
            <a:r>
              <a:rPr lang="fr-FR" sz="1200" b="1" i="0">
                <a:solidFill>
                  <a:schemeClr val="tx1"/>
                </a:solidFill>
                <a:effectLst/>
                <a:latin typeface="+mn-lt"/>
                <a:ea typeface="+mn-lt"/>
                <a:cs typeface="+mn-cs"/>
              </a:rPr>
              <a:t>de 1,7 % en moyenne par an entre 2025 et 2050</a:t>
            </a:r>
            <a:r>
              <a:rPr lang="fr-FR" sz="1200" b="0" i="0">
                <a:solidFill>
                  <a:schemeClr val="tx1"/>
                </a:solidFill>
                <a:effectLst/>
                <a:latin typeface="+mn-lt"/>
                <a:ea typeface="+mn-lt"/>
                <a:cs typeface="+mn-cs"/>
              </a:rPr>
              <a:t>. En d’autres termes, les niveaux de PIB au cours d’une année donnée pourraient être supérieurs de 1,7 % en l’absence de ces problèmes. Cette perte économique est principalement imputable à la baisse de la participation de la main-d’œuvre, à l’augmentation de l’absentéisme et au présentéisme, c’est-à-dire au fait pour les travailleurs d’être présents au travail sans pour autant pouvoir travailler à leur plein rendement.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fr-FR" b="0" dirty="0"/>
              <a:t>Plus </a:t>
            </a:r>
            <a:r>
              <a:rPr lang="fr-FR" dirty="0"/>
              <a:t>de</a:t>
            </a:r>
            <a:r>
              <a:rPr lang="fr-FR" b="1" dirty="0"/>
              <a:t> quatre travailleurs sur dix dans l’UE (44 %) </a:t>
            </a:r>
            <a:r>
              <a:rPr lang="fr-FR" b="0" dirty="0"/>
              <a:t>déclarent être </a:t>
            </a:r>
            <a:r>
              <a:rPr lang="fr-FR" b="1" dirty="0"/>
              <a:t>exposés à d’intenses contraintes de temps</a:t>
            </a:r>
            <a:r>
              <a:rPr lang="fr-FR" dirty="0"/>
              <a:t> </a:t>
            </a:r>
            <a:r>
              <a:rPr lang="fr-FR" b="0" dirty="0"/>
              <a:t>ou </a:t>
            </a:r>
            <a:r>
              <a:rPr lang="fr-FR" b="1" dirty="0"/>
              <a:t>à une importante surcharge de travail</a:t>
            </a:r>
            <a:r>
              <a:rPr lang="fr-FR" b="0" dirty="0"/>
              <a:t>, selon l’enquête </a:t>
            </a:r>
            <a:r>
              <a:rPr lang="fr-FR" b="0" u="sng" dirty="0">
                <a:solidFill>
                  <a:srgbClr val="92D050"/>
                </a:solidFill>
                <a:hlinkClick r:id="rId3">
                  <a:extLst>
                    <a:ext uri="{A12FA001-AC4F-418D-AE19-62706E023703}">
                      <ahyp:hlinkClr xmlns:ahyp="http://schemas.microsoft.com/office/drawing/2018/hyperlinkcolor" val="tx"/>
                    </a:ext>
                  </a:extLst>
                </a:hlinkClick>
              </a:rPr>
              <a:t>Le pouls de la SST 2025</a:t>
            </a:r>
            <a:r>
              <a:rPr lang="fr-FR" dirty="0"/>
              <a:t> réalisée auprès des travailleurs</a:t>
            </a:r>
            <a:r>
              <a:rPr lang="fr-FR" b="0" u="none" dirty="0">
                <a:solidFill>
                  <a:srgbClr val="92D050"/>
                </a:solidFill>
              </a:rPr>
              <a:t> </a:t>
            </a:r>
            <a:r>
              <a:rPr lang="fr-FR" dirty="0">
                <a:hlinkClick r:id="rId3"/>
              </a:rPr>
              <a:t>https://osha.europa.eu/en/facts-and-figures/osh-pulse/climate-digital-change</a:t>
            </a:r>
            <a:r>
              <a:rPr lang="fr-FR"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fr-FR" dirty="0"/>
              <a:t>De nombreux travailleurs déclarent que leur emploi a une incidence négative sur leur santé:</a:t>
            </a:r>
          </a:p>
          <a:p>
            <a:pPr marL="628650" lvl="1" indent="-171450">
              <a:buFont typeface="Arial" panose="020B0604020202020204" pitchFamily="34" charset="0"/>
              <a:buChar char="•"/>
            </a:pPr>
            <a:r>
              <a:rPr lang="fr-FR" dirty="0">
                <a:solidFill>
                  <a:schemeClr val="tx2"/>
                </a:solidFill>
              </a:rPr>
              <a:t>37 % des travailleurs souffrent de fatigue générale. </a:t>
            </a:r>
          </a:p>
          <a:p>
            <a:pPr marL="628650" lvl="1" indent="-171450">
              <a:buFont typeface="Arial" panose="020B0604020202020204" pitchFamily="34" charset="0"/>
              <a:buChar char="•"/>
            </a:pPr>
            <a:r>
              <a:rPr lang="fr-FR" dirty="0">
                <a:solidFill>
                  <a:schemeClr val="tx2"/>
                </a:solidFill>
              </a:rPr>
              <a:t>29 % des travailleurs souffrent de stress, de dépression ou d’anxiété</a:t>
            </a:r>
            <a:r>
              <a:rPr lang="fr-FR"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fr-FR" dirty="0"/>
              <a:t>44 % des travailleurs déclarent être exposés à de fortes contraintes de temps ou à une surcharge de travail. Ce tableau varie considérablement d’un État membre à l’autre.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fr-FR" dirty="0"/>
              <a:t>L’exposition aux risques psychosociaux au travail peut avoir diverses conséquences, comme l’anxiété, la dépression, l’épuisement professionnel, etc.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fr-FR" dirty="0"/>
              <a:t>Au-delà des souffrances à l’échelle individuelle, les entreprises sont fortement touchées par les effets néfastes de l’absentéisme, du présentéisme et du roulement du personnel.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a:t>Les données présentées </a:t>
            </a:r>
            <a:r>
              <a:rPr lang="fr-FR" b="1"/>
              <a:t>comparent certains des risques psychosociaux au travail auxquels sont confrontés les organisations et les travailleurs</a:t>
            </a:r>
            <a:r>
              <a:rPr lang="fr-FR"/>
              <a:t>, notamment les contraintes de temps, les problèmes de communication et de coopération et la participation des travailleurs.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a:t>Le graphique ci-dessus présente l’évolution des risques psychosociaux au sein des organisations entre 2019 et 2024. Ces risques incluent: </a:t>
            </a:r>
          </a:p>
          <a:p>
            <a:pPr marL="171450" indent="-171450">
              <a:buFont typeface="Arial" panose="020B0604020202020204" pitchFamily="34" charset="0"/>
              <a:buChar char="•"/>
            </a:pPr>
            <a:r>
              <a:rPr lang="fr-FR"/>
              <a:t>le travail avec des clients, des patients et des élèves difficiles;</a:t>
            </a:r>
          </a:p>
          <a:p>
            <a:pPr marL="171450" indent="-171450">
              <a:buFont typeface="Arial" panose="020B0604020202020204" pitchFamily="34" charset="0"/>
              <a:buChar char="•"/>
            </a:pPr>
            <a:r>
              <a:rPr lang="fr-FR"/>
              <a:t>les contraintes de temps;</a:t>
            </a:r>
          </a:p>
          <a:p>
            <a:pPr marL="171450" indent="-171450">
              <a:buFont typeface="Arial" panose="020B0604020202020204" pitchFamily="34" charset="0"/>
              <a:buChar char="•"/>
            </a:pPr>
            <a:r>
              <a:rPr lang="fr-FR"/>
              <a:t>une mauvaise communication ou coopération avec l’organisation; </a:t>
            </a:r>
          </a:p>
          <a:p>
            <a:pPr marL="171450" indent="-171450">
              <a:buFont typeface="Arial" panose="020B0604020202020204" pitchFamily="34" charset="0"/>
              <a:buChar char="•"/>
            </a:pPr>
            <a:r>
              <a:rPr lang="fr-FR"/>
              <a:t>les horaires de travail longs ou irréguliers;</a:t>
            </a:r>
          </a:p>
          <a:p>
            <a:pPr marL="171450" indent="-171450">
              <a:buFont typeface="Arial" panose="020B0604020202020204" pitchFamily="34" charset="0"/>
              <a:buChar char="•"/>
            </a:pPr>
            <a:r>
              <a:rPr lang="fr-FR"/>
              <a:t>la crainte de perdre son emploi. </a:t>
            </a:r>
          </a:p>
          <a:p>
            <a:pPr marL="0" indent="0">
              <a:buFont typeface="Arial" panose="020B0604020202020204" pitchFamily="34" charset="0"/>
              <a:buNone/>
            </a:pPr>
            <a:r>
              <a:rPr lang="fr-FR" b="1"/>
              <a:t>Source</a:t>
            </a:r>
            <a:r>
              <a:rPr lang="fr-FR"/>
              <a:t>: </a:t>
            </a:r>
            <a:r>
              <a:rPr lang="fr-FR" sz="1200">
                <a:solidFill>
                  <a:schemeClr val="tx1"/>
                </a:solidFill>
                <a:effectLst/>
                <a:latin typeface="+mn-lt"/>
                <a:ea typeface="+mn-lt"/>
                <a:cs typeface="+mn-cs"/>
              </a:rPr>
              <a:t>ESENER 2024 - Base: établissements dans l’EU-27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fr-FR" b="1" dirty="0"/>
              <a:t>La campagne incarne l’objectif plus global de l’UE</a:t>
            </a:r>
            <a:r>
              <a:rPr lang="fr-FR" dirty="0"/>
              <a:t> consistant à promouvoir une solide culture de la prévention et à aborder la question de la santé mentale au travail: </a:t>
            </a:r>
          </a:p>
          <a:p>
            <a:pPr marL="171450" indent="-171450">
              <a:buFont typeface="Arial" panose="020B0604020202020204" pitchFamily="34" charset="0"/>
              <a:buChar char="•"/>
            </a:pPr>
            <a:r>
              <a:rPr lang="fr-FR" b="0" dirty="0"/>
              <a:t>le </a:t>
            </a:r>
            <a:r>
              <a:rPr lang="fr-FR" b="0" u="sng" dirty="0">
                <a:hlinkClick r:id="rId3"/>
              </a:rPr>
              <a:t>cadre stratégique de l’UE en matière de santé et de sécurité au travail pour la période 2021-2027</a:t>
            </a:r>
            <a:r>
              <a:rPr lang="fr-FR" b="0" u="sng" dirty="0"/>
              <a:t>;</a:t>
            </a:r>
          </a:p>
          <a:p>
            <a:pPr marL="171450" indent="-171450">
              <a:buFont typeface="Arial" panose="020B0604020202020204" pitchFamily="34" charset="0"/>
              <a:buChar char="•"/>
            </a:pPr>
            <a:r>
              <a:rPr lang="fr-FR" b="0" dirty="0"/>
              <a:t>l’</a:t>
            </a:r>
            <a:r>
              <a:rPr lang="fr-FR" b="0" dirty="0">
                <a:hlinkClick r:id="rId4"/>
              </a:rPr>
              <a:t>approche globale de la Commission européenne en matière de santé mentale</a:t>
            </a:r>
            <a:r>
              <a:rPr lang="fr-FR" b="0" dirty="0"/>
              <a:t>.</a:t>
            </a:r>
            <a:r>
              <a:rPr lang="fr-FR" b="0" dirty="0">
                <a:hlinkClick r:id="rId4"/>
              </a:rPr>
              <a:t> </a:t>
            </a:r>
          </a:p>
          <a:p>
            <a:endParaRPr lang="en-GB" dirty="0"/>
          </a:p>
          <a:p>
            <a:r>
              <a:rPr lang="fr-FR" sz="1200" b="1" dirty="0">
                <a:solidFill>
                  <a:schemeClr val="tx1"/>
                </a:solidFill>
                <a:effectLst/>
                <a:latin typeface="+mn-lt"/>
                <a:ea typeface="+mn-lt"/>
                <a:cs typeface="+mn-cs"/>
              </a:rPr>
              <a:t>Quels sont les objectifs de la campagne? </a:t>
            </a:r>
          </a:p>
          <a:p>
            <a:r>
              <a:rPr lang="fr-FR" sz="1200" dirty="0">
                <a:solidFill>
                  <a:schemeClr val="tx1"/>
                </a:solidFill>
                <a:effectLst/>
                <a:latin typeface="+mn-lt"/>
                <a:ea typeface="+mn-lt"/>
                <a:cs typeface="+mn-cs"/>
              </a:rPr>
              <a:t>La </a:t>
            </a:r>
            <a:r>
              <a:rPr lang="fr-FR" sz="1200" u="sng" dirty="0">
                <a:solidFill>
                  <a:schemeClr val="tx1"/>
                </a:solidFill>
                <a:effectLst/>
                <a:latin typeface="+mn-lt"/>
                <a:ea typeface="+mn-lt"/>
                <a:cs typeface="+mn-cs"/>
                <a:hlinkClick r:id="rId5"/>
              </a:rPr>
              <a:t>campagne «Lieux de travail sains»</a:t>
            </a:r>
            <a:r>
              <a:rPr lang="fr-FR" sz="1200" dirty="0">
                <a:solidFill>
                  <a:schemeClr val="tx1"/>
                </a:solidFill>
                <a:effectLst/>
                <a:latin typeface="+mn-lt"/>
                <a:ea typeface="+mn-lt"/>
                <a:cs typeface="+mn-cs"/>
              </a:rPr>
              <a:t> pour la période 2026-2028 vise à sensibiliser le public à l’incidence positive d’un environnement de travail sain sur la santé mentale et le bien-être.</a:t>
            </a:r>
          </a:p>
          <a:p>
            <a:r>
              <a:rPr lang="fr-FR" sz="1200" dirty="0">
                <a:solidFill>
                  <a:schemeClr val="tx1"/>
                </a:solidFill>
                <a:effectLst/>
                <a:latin typeface="+mn-lt"/>
                <a:ea typeface="+mn-lt"/>
                <a:cs typeface="+mn-cs"/>
              </a:rPr>
              <a:t> </a:t>
            </a:r>
          </a:p>
          <a:p>
            <a:r>
              <a:rPr lang="fr-FR" sz="1200" dirty="0">
                <a:solidFill>
                  <a:schemeClr val="tx1"/>
                </a:solidFill>
                <a:effectLst/>
                <a:latin typeface="+mn-lt"/>
                <a:ea typeface="+mn-lt"/>
                <a:cs typeface="+mn-cs"/>
              </a:rPr>
              <a:t>Les objectifs spécifiques sont notamment les suivants:</a:t>
            </a:r>
          </a:p>
          <a:p>
            <a:pPr marL="171450" lvl="0" indent="-171450">
              <a:buFont typeface="Arial" panose="020B0604020202020204" pitchFamily="34" charset="0"/>
              <a:buChar char="•"/>
            </a:pPr>
            <a:r>
              <a:rPr lang="fr-FR" sz="1200" b="1" dirty="0">
                <a:solidFill>
                  <a:schemeClr val="tx1"/>
                </a:solidFill>
                <a:effectLst/>
                <a:latin typeface="+mn-lt"/>
                <a:ea typeface="+mn-lt"/>
                <a:cs typeface="+mn-cs"/>
              </a:rPr>
              <a:t>promouvoir la prévention des risques psychosociaux</a:t>
            </a:r>
            <a:r>
              <a:rPr lang="fr-FR" sz="1200" dirty="0">
                <a:solidFill>
                  <a:schemeClr val="tx1"/>
                </a:solidFill>
                <a:effectLst/>
                <a:latin typeface="+mn-lt"/>
                <a:ea typeface="+mn-lt"/>
                <a:cs typeface="+mn-cs"/>
              </a:rPr>
              <a:t> au moyen de procédures appropriées d’analyse et de gestion des risques; </a:t>
            </a:r>
          </a:p>
          <a:p>
            <a:pPr marL="171450" lvl="0" indent="-171450">
              <a:buFont typeface="Arial" panose="020B0604020202020204" pitchFamily="34" charset="0"/>
              <a:buChar char="•"/>
            </a:pPr>
            <a:r>
              <a:rPr lang="fr-FR" sz="1200" b="1" dirty="0">
                <a:solidFill>
                  <a:schemeClr val="tx1"/>
                </a:solidFill>
                <a:effectLst/>
                <a:latin typeface="+mn-lt"/>
                <a:ea typeface="+mn-lt"/>
                <a:cs typeface="+mn-cs"/>
              </a:rPr>
              <a:t>s’adresser à tous les secteurs</a:t>
            </a:r>
            <a:r>
              <a:rPr lang="fr-FR" sz="1200" dirty="0">
                <a:solidFill>
                  <a:schemeClr val="tx1"/>
                </a:solidFill>
                <a:effectLst/>
                <a:latin typeface="+mn-lt"/>
                <a:ea typeface="+mn-lt"/>
                <a:cs typeface="+mn-cs"/>
              </a:rPr>
              <a:t>, en mettant l’accent sur ceux où les risques psychosociaux sont répandus ainsi que sur ceux où ils pourraient être moins visibles; </a:t>
            </a:r>
          </a:p>
          <a:p>
            <a:pPr marL="171450" lvl="0" indent="-171450">
              <a:buFont typeface="Arial" panose="020B0604020202020204" pitchFamily="34" charset="0"/>
              <a:buChar char="•"/>
            </a:pPr>
            <a:r>
              <a:rPr lang="fr-FR" sz="1200" b="1" dirty="0">
                <a:solidFill>
                  <a:schemeClr val="tx1"/>
                </a:solidFill>
                <a:effectLst/>
                <a:latin typeface="+mn-lt"/>
                <a:ea typeface="+mn-lt"/>
                <a:cs typeface="+mn-cs"/>
              </a:rPr>
              <a:t>encourager la coopération</a:t>
            </a:r>
            <a:r>
              <a:rPr lang="fr-FR" sz="1200" dirty="0">
                <a:solidFill>
                  <a:schemeClr val="tx1"/>
                </a:solidFill>
                <a:effectLst/>
                <a:latin typeface="+mn-lt"/>
                <a:ea typeface="+mn-lt"/>
                <a:cs typeface="+mn-cs"/>
              </a:rPr>
              <a:t> entre les employeurs, les responsables, les superviseurs, les travailleurs et leurs représentants;</a:t>
            </a:r>
          </a:p>
          <a:p>
            <a:pPr marL="171450" lvl="0" indent="-171450">
              <a:buFont typeface="Arial" panose="020B0604020202020204" pitchFamily="34" charset="0"/>
              <a:buChar char="•"/>
            </a:pPr>
            <a:r>
              <a:rPr lang="fr-FR" sz="1200" b="1" dirty="0">
                <a:solidFill>
                  <a:schemeClr val="tx1"/>
                </a:solidFill>
                <a:effectLst/>
                <a:latin typeface="+mn-lt"/>
                <a:ea typeface="+mn-lt"/>
                <a:cs typeface="+mn-cs"/>
              </a:rPr>
              <a:t>réunir les réseaux de partenaires</a:t>
            </a:r>
            <a:r>
              <a:rPr lang="fr-FR" sz="1200" dirty="0">
                <a:solidFill>
                  <a:schemeClr val="tx1"/>
                </a:solidFill>
                <a:effectLst/>
                <a:latin typeface="+mn-lt"/>
                <a:ea typeface="+mn-lt"/>
                <a:cs typeface="+mn-cs"/>
              </a:rPr>
              <a:t> pour échanger des informations et des bonnes pratiques en matière de prévention des risques psychosociaux;</a:t>
            </a:r>
          </a:p>
          <a:p>
            <a:pPr marL="171450" lvl="0" indent="-171450">
              <a:buFont typeface="Arial" panose="020B0604020202020204" pitchFamily="34" charset="0"/>
              <a:buChar char="•"/>
            </a:pPr>
            <a:r>
              <a:rPr lang="fr-FR" sz="1200" dirty="0">
                <a:solidFill>
                  <a:schemeClr val="tx1"/>
                </a:solidFill>
                <a:effectLst/>
                <a:latin typeface="+mn-lt"/>
                <a:ea typeface="+mn-lt"/>
                <a:cs typeface="+mn-cs"/>
              </a:rPr>
              <a:t>favoriser </a:t>
            </a:r>
            <a:r>
              <a:rPr lang="fr-FR" sz="1200" b="1" dirty="0">
                <a:solidFill>
                  <a:schemeClr val="tx1"/>
                </a:solidFill>
                <a:effectLst/>
                <a:latin typeface="+mn-lt"/>
                <a:ea typeface="+mn-lt"/>
                <a:cs typeface="+mn-cs"/>
              </a:rPr>
              <a:t>une approche globale</a:t>
            </a:r>
            <a:r>
              <a:rPr lang="fr-FR" sz="1200" dirty="0">
                <a:solidFill>
                  <a:schemeClr val="tx1"/>
                </a:solidFill>
                <a:effectLst/>
                <a:latin typeface="+mn-lt"/>
                <a:ea typeface="+mn-lt"/>
                <a:cs typeface="+mn-cs"/>
              </a:rPr>
              <a:t> qui tienne compte des </a:t>
            </a:r>
            <a:r>
              <a:rPr lang="fr-FR" sz="1200" b="1" dirty="0">
                <a:solidFill>
                  <a:schemeClr val="tx1"/>
                </a:solidFill>
                <a:effectLst/>
                <a:latin typeface="+mn-lt"/>
                <a:ea typeface="+mn-lt"/>
                <a:cs typeface="+mn-cs"/>
              </a:rPr>
              <a:t>liens entre les risques physiques et psychosociaux et la santé des travailleurs</a:t>
            </a:r>
            <a:r>
              <a:rPr lang="fr-FR" sz="1200" dirty="0">
                <a:solidFill>
                  <a:schemeClr val="tx1"/>
                </a:solidFill>
                <a:effectLst/>
                <a:latin typeface="+mn-lt"/>
                <a:ea typeface="+mn-lt"/>
                <a:cs typeface="+mn-cs"/>
              </a:rPr>
              <a:t>;</a:t>
            </a:r>
          </a:p>
          <a:p>
            <a:pPr marL="171450" lvl="0" indent="-171450">
              <a:buFont typeface="Arial" panose="020B0604020202020204" pitchFamily="34" charset="0"/>
              <a:buChar char="•"/>
            </a:pPr>
            <a:r>
              <a:rPr lang="fr-FR" sz="1200" dirty="0">
                <a:solidFill>
                  <a:schemeClr val="tx1"/>
                </a:solidFill>
                <a:effectLst/>
                <a:latin typeface="+mn-lt"/>
                <a:ea typeface="+mn-lt"/>
                <a:cs typeface="+mn-cs"/>
              </a:rPr>
              <a:t>souligner l’importance du </a:t>
            </a:r>
            <a:r>
              <a:rPr lang="fr-FR" sz="1200" b="1" dirty="0">
                <a:solidFill>
                  <a:schemeClr val="tx1"/>
                </a:solidFill>
                <a:effectLst/>
                <a:latin typeface="+mn-lt"/>
                <a:ea typeface="+mn-lt"/>
                <a:cs typeface="+mn-cs"/>
              </a:rPr>
              <a:t>soutien</a:t>
            </a:r>
            <a:r>
              <a:rPr lang="fr-FR" sz="1200" b="0" dirty="0">
                <a:solidFill>
                  <a:schemeClr val="tx1"/>
                </a:solidFill>
                <a:effectLst/>
                <a:latin typeface="+mn-lt"/>
                <a:ea typeface="+mn-lt"/>
                <a:cs typeface="+mn-cs"/>
              </a:rPr>
              <a:t>,</a:t>
            </a:r>
            <a:r>
              <a:rPr lang="fr-FR" sz="1200" dirty="0">
                <a:solidFill>
                  <a:schemeClr val="tx1"/>
                </a:solidFill>
                <a:effectLst/>
                <a:latin typeface="+mn-lt"/>
                <a:ea typeface="+mn-lt"/>
                <a:cs typeface="+mn-cs"/>
              </a:rPr>
              <a:t> </a:t>
            </a:r>
            <a:r>
              <a:rPr lang="fr-FR" sz="1200" b="1" dirty="0">
                <a:solidFill>
                  <a:schemeClr val="tx1"/>
                </a:solidFill>
                <a:effectLst/>
                <a:latin typeface="+mn-lt"/>
                <a:ea typeface="+mn-lt"/>
                <a:cs typeface="+mn-cs"/>
              </a:rPr>
              <a:t>d’une bonne communication</a:t>
            </a:r>
            <a:r>
              <a:rPr lang="fr-FR" sz="1200" b="0" dirty="0">
                <a:solidFill>
                  <a:schemeClr val="tx1"/>
                </a:solidFill>
                <a:effectLst/>
                <a:latin typeface="+mn-lt"/>
                <a:ea typeface="+mn-lt"/>
                <a:cs typeface="+mn-cs"/>
              </a:rPr>
              <a:t> et</a:t>
            </a:r>
            <a:r>
              <a:rPr lang="fr-FR" sz="1200" b="1" dirty="0">
                <a:solidFill>
                  <a:schemeClr val="tx1"/>
                </a:solidFill>
                <a:effectLst/>
                <a:latin typeface="+mn-lt"/>
                <a:ea typeface="+mn-lt"/>
                <a:cs typeface="+mn-cs"/>
              </a:rPr>
              <a:t> d’une organisation du travail</a:t>
            </a:r>
            <a:r>
              <a:rPr lang="fr-FR" sz="1200" dirty="0">
                <a:solidFill>
                  <a:schemeClr val="tx1"/>
                </a:solidFill>
                <a:effectLst/>
                <a:latin typeface="+mn-lt"/>
                <a:ea typeface="+mn-lt"/>
                <a:cs typeface="+mn-cs"/>
              </a:rPr>
              <a:t> adéquate, ainsi que d’un climat social favorable pour créer un environnement de travail sain.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fr-FR" sz="1200" dirty="0">
                <a:solidFill>
                  <a:schemeClr val="tx1"/>
                </a:solidFill>
                <a:effectLst/>
                <a:latin typeface="+mn-lt"/>
                <a:ea typeface="+mn-lt"/>
                <a:cs typeface="+mn-cs"/>
              </a:rPr>
              <a:t>La manière la plus efficace de gérer les risques psychosociaux au travail </a:t>
            </a:r>
            <a:r>
              <a:rPr lang="fr-FR" sz="1200" b="1" dirty="0">
                <a:solidFill>
                  <a:schemeClr val="tx1"/>
                </a:solidFill>
                <a:effectLst/>
                <a:latin typeface="+mn-lt"/>
                <a:ea typeface="+mn-lt"/>
                <a:cs typeface="+mn-cs"/>
              </a:rPr>
              <a:t>consiste à intégrer l’analyse et la gestion des risques psychosociaux dans les pratiques globales en matière de santé et de sécurité au travail</a:t>
            </a:r>
            <a:r>
              <a:rPr lang="fr-FR" sz="1200" dirty="0">
                <a:solidFill>
                  <a:schemeClr val="tx1"/>
                </a:solidFill>
                <a:effectLst/>
                <a:latin typeface="+mn-lt"/>
                <a:ea typeface="+mn-lt"/>
                <a:cs typeface="+mn-cs"/>
              </a:rPr>
              <a:t> en:</a:t>
            </a:r>
          </a:p>
          <a:p>
            <a:pPr marL="171450" indent="-171450">
              <a:buFont typeface="Arial" panose="020B0604020202020204" pitchFamily="34" charset="0"/>
              <a:buChar char="•"/>
            </a:pPr>
            <a:r>
              <a:rPr lang="fr-FR" sz="1200" dirty="0">
                <a:solidFill>
                  <a:schemeClr val="tx1"/>
                </a:solidFill>
                <a:effectLst/>
                <a:latin typeface="+mn-lt"/>
                <a:ea typeface="+mn-lt"/>
                <a:cs typeface="+mn-cs"/>
              </a:rPr>
              <a:t>réalisant des analyses systématiques;</a:t>
            </a:r>
          </a:p>
          <a:p>
            <a:pPr marL="171450" indent="-171450">
              <a:buFont typeface="Arial" panose="020B0604020202020204" pitchFamily="34" charset="0"/>
              <a:buChar char="•"/>
            </a:pPr>
            <a:r>
              <a:rPr lang="fr-FR" sz="1200" dirty="0">
                <a:solidFill>
                  <a:schemeClr val="tx1"/>
                </a:solidFill>
                <a:effectLst/>
                <a:latin typeface="+mn-lt"/>
                <a:ea typeface="+mn-lt"/>
                <a:cs typeface="+mn-cs"/>
              </a:rPr>
              <a:t>associant les travailleurs et leurs représentants;</a:t>
            </a:r>
          </a:p>
          <a:p>
            <a:pPr marL="171450" indent="-171450">
              <a:buFont typeface="Arial" panose="020B0604020202020204" pitchFamily="34" charset="0"/>
              <a:buChar char="•"/>
            </a:pPr>
            <a:r>
              <a:rPr lang="fr-FR" sz="1200" dirty="0">
                <a:solidFill>
                  <a:schemeClr val="tx1"/>
                </a:solidFill>
                <a:effectLst/>
                <a:latin typeface="+mn-lt"/>
                <a:ea typeface="+mn-lt"/>
                <a:cs typeface="+mn-cs"/>
              </a:rPr>
              <a:t>définissant des priorités claires; et</a:t>
            </a:r>
          </a:p>
          <a:p>
            <a:pPr marL="171450" indent="-171450">
              <a:buFont typeface="Arial" panose="020B0604020202020204" pitchFamily="34" charset="0"/>
              <a:buChar char="•"/>
            </a:pPr>
            <a:r>
              <a:rPr lang="fr-FR" sz="1200" dirty="0">
                <a:solidFill>
                  <a:schemeClr val="tx1"/>
                </a:solidFill>
                <a:effectLst/>
                <a:latin typeface="+mn-lt"/>
                <a:ea typeface="+mn-lt"/>
                <a:cs typeface="+mn-cs"/>
              </a:rPr>
              <a:t>assurant le suivi au moyen de plans d’action et d’évaluations. </a:t>
            </a:r>
          </a:p>
          <a:p>
            <a:pPr marL="0" indent="0">
              <a:buFont typeface="Arial" panose="020B0604020202020204" pitchFamily="34" charset="0"/>
              <a:buNone/>
            </a:pPr>
            <a:r>
              <a:rPr lang="fr-FR" sz="1200" b="1" dirty="0">
                <a:solidFill>
                  <a:schemeClr val="tx1"/>
                </a:solidFill>
                <a:effectLst/>
                <a:latin typeface="+mn-lt"/>
                <a:ea typeface="+mn-lt"/>
                <a:cs typeface="+mn-cs"/>
              </a:rPr>
              <a:t>Un leadership fort est essentiel</a:t>
            </a:r>
            <a:r>
              <a:rPr lang="fr-FR" sz="1200" dirty="0">
                <a:solidFill>
                  <a:schemeClr val="tx1"/>
                </a:solidFill>
                <a:effectLst/>
                <a:latin typeface="+mn-lt"/>
                <a:ea typeface="+mn-lt"/>
                <a:cs typeface="+mn-cs"/>
              </a:rPr>
              <a:t>: les responsables doivent être formés à l’identification des risques et favoriser une culture du travail favorable.</a:t>
            </a:r>
          </a:p>
          <a:p>
            <a:endParaRPr lang="en-GB" sz="1200" kern="1200" dirty="0">
              <a:solidFill>
                <a:schemeClr val="tx1"/>
              </a:solidFill>
              <a:effectLst/>
              <a:latin typeface="+mn-lt"/>
              <a:ea typeface="+mn-ea"/>
              <a:cs typeface="+mn-cs"/>
            </a:endParaRPr>
          </a:p>
          <a:p>
            <a:r>
              <a:rPr lang="fr-FR" sz="1200" dirty="0">
                <a:solidFill>
                  <a:schemeClr val="tx1"/>
                </a:solidFill>
                <a:effectLst/>
                <a:latin typeface="+mn-lt"/>
                <a:ea typeface="+mn-lt"/>
                <a:cs typeface="+mn-cs"/>
              </a:rPr>
              <a:t>Pour </a:t>
            </a:r>
            <a:r>
              <a:rPr lang="fr-FR" sz="1200" b="1" dirty="0">
                <a:solidFill>
                  <a:schemeClr val="tx1"/>
                </a:solidFill>
                <a:effectLst/>
                <a:latin typeface="+mn-lt"/>
                <a:ea typeface="+mn-lt"/>
                <a:cs typeface="+mn-cs"/>
              </a:rPr>
              <a:t>prévenir le harcèlement, le harcèlement sexuel et la violence</a:t>
            </a:r>
            <a:r>
              <a:rPr lang="fr-FR" sz="1200" dirty="0">
                <a:solidFill>
                  <a:schemeClr val="tx1"/>
                </a:solidFill>
                <a:effectLst/>
                <a:latin typeface="+mn-lt"/>
                <a:ea typeface="+mn-lt"/>
                <a:cs typeface="+mn-cs"/>
              </a:rPr>
              <a:t> et </a:t>
            </a:r>
            <a:r>
              <a:rPr lang="fr-FR" sz="1200" b="1" dirty="0">
                <a:solidFill>
                  <a:schemeClr val="tx1"/>
                </a:solidFill>
                <a:effectLst/>
                <a:latin typeface="+mn-lt"/>
                <a:ea typeface="+mn-lt"/>
                <a:cs typeface="+mn-cs"/>
              </a:rPr>
              <a:t>s’attaquer aux causes profondes de ces risques</a:t>
            </a:r>
            <a:r>
              <a:rPr lang="fr-FR" sz="1200" dirty="0">
                <a:solidFill>
                  <a:schemeClr val="tx1"/>
                </a:solidFill>
                <a:effectLst/>
                <a:latin typeface="+mn-lt"/>
                <a:ea typeface="+mn-lt"/>
                <a:cs typeface="+mn-cs"/>
              </a:rPr>
              <a:t>, les organisations doivent: </a:t>
            </a:r>
          </a:p>
          <a:p>
            <a:pPr marL="171450" indent="-171450">
              <a:buFont typeface="Arial" panose="020B0604020202020204" pitchFamily="34" charset="0"/>
              <a:buChar char="•"/>
            </a:pPr>
            <a:r>
              <a:rPr lang="fr-FR" sz="1200" dirty="0">
                <a:solidFill>
                  <a:schemeClr val="tx1"/>
                </a:solidFill>
                <a:effectLst/>
                <a:latin typeface="+mn-lt"/>
                <a:ea typeface="+mn-lt"/>
                <a:cs typeface="+mn-cs"/>
              </a:rPr>
              <a:t>examiner l’environnement de travail psychosocial, notamment la culture organisationnelle et le style de direction; </a:t>
            </a:r>
          </a:p>
          <a:p>
            <a:pPr marL="171450" indent="-171450">
              <a:buFont typeface="Arial" panose="020B0604020202020204" pitchFamily="34" charset="0"/>
              <a:buChar char="•"/>
            </a:pPr>
            <a:r>
              <a:rPr lang="fr-FR" sz="1200" dirty="0">
                <a:solidFill>
                  <a:schemeClr val="tx1"/>
                </a:solidFill>
                <a:effectLst/>
                <a:latin typeface="+mn-lt"/>
                <a:ea typeface="+mn-lt"/>
                <a:cs typeface="+mn-cs"/>
              </a:rPr>
              <a:t>promouvoir une politique de tolérance zéro envers les comportements inappropriés, soutenue par des initiatives claires de communication et de sensibilisation, ainsi que par des procédures de signalement et des procédures disciplinaires bien définies.</a:t>
            </a:r>
          </a:p>
          <a:p>
            <a:endParaRPr lang="en-GB" sz="1200" kern="1200" dirty="0">
              <a:solidFill>
                <a:schemeClr val="tx1"/>
              </a:solidFill>
              <a:effectLst/>
              <a:latin typeface="+mn-lt"/>
              <a:ea typeface="+mn-ea"/>
              <a:cs typeface="+mn-cs"/>
            </a:endParaRPr>
          </a:p>
          <a:p>
            <a:r>
              <a:rPr lang="fr-FR" sz="1200" dirty="0">
                <a:solidFill>
                  <a:schemeClr val="tx1"/>
                </a:solidFill>
                <a:effectLst/>
                <a:latin typeface="+mn-lt"/>
                <a:ea typeface="+mn-lt"/>
                <a:cs typeface="+mn-cs"/>
              </a:rPr>
              <a:t>La prise en considération des </a:t>
            </a:r>
            <a:r>
              <a:rPr lang="fr-FR" sz="1200" b="1" dirty="0">
                <a:solidFill>
                  <a:schemeClr val="tx1"/>
                </a:solidFill>
                <a:effectLst/>
                <a:latin typeface="+mn-lt"/>
                <a:ea typeface="+mn-lt"/>
                <a:cs typeface="+mn-cs"/>
              </a:rPr>
              <a:t>risques physiques et de la santé mentale</a:t>
            </a:r>
            <a:r>
              <a:rPr lang="fr-FR" sz="1200" dirty="0">
                <a:solidFill>
                  <a:schemeClr val="tx1"/>
                </a:solidFill>
                <a:effectLst/>
                <a:latin typeface="+mn-lt"/>
                <a:ea typeface="+mn-lt"/>
                <a:cs typeface="+mn-cs"/>
              </a:rPr>
              <a:t> nécessite une approche globale de l’environnement de travail. Il existe de nombreuses interactions entre les risques physiques et les risques psychosociaux. Par exemple, les risques psychosociaux au travail peuvent être liés aux accidents et aux troubles </a:t>
            </a:r>
            <a:r>
              <a:rPr lang="fr-FR" sz="1200" dirty="0" err="1">
                <a:solidFill>
                  <a:schemeClr val="tx1"/>
                </a:solidFill>
                <a:effectLst/>
                <a:latin typeface="+mn-lt"/>
                <a:ea typeface="+mn-lt"/>
                <a:cs typeface="+mn-cs"/>
              </a:rPr>
              <a:t>musculo-squelettiques</a:t>
            </a:r>
            <a:r>
              <a:rPr lang="fr-FR" sz="1200" dirty="0">
                <a:solidFill>
                  <a:schemeClr val="tx1"/>
                </a:solidFill>
                <a:effectLst/>
                <a:latin typeface="+mn-lt"/>
                <a:ea typeface="+mn-lt"/>
                <a:cs typeface="+mn-cs"/>
              </a:rPr>
              <a:t>. </a:t>
            </a:r>
          </a:p>
          <a:p>
            <a:endParaRPr lang="en-GB" sz="1200" kern="1200" dirty="0">
              <a:solidFill>
                <a:schemeClr val="tx1"/>
              </a:solidFill>
              <a:effectLst/>
              <a:latin typeface="+mn-lt"/>
              <a:ea typeface="+mn-ea"/>
              <a:cs typeface="+mn-cs"/>
            </a:endParaRPr>
          </a:p>
          <a:p>
            <a:r>
              <a:rPr lang="fr-FR" sz="1200" dirty="0">
                <a:solidFill>
                  <a:schemeClr val="tx1"/>
                </a:solidFill>
                <a:effectLst/>
                <a:latin typeface="+mn-lt"/>
                <a:ea typeface="+mn-lt"/>
                <a:cs typeface="+mn-cs"/>
              </a:rPr>
              <a:t>Le </a:t>
            </a:r>
            <a:r>
              <a:rPr lang="fr-FR" sz="1200" b="1" dirty="0">
                <a:solidFill>
                  <a:schemeClr val="tx1"/>
                </a:solidFill>
                <a:effectLst/>
                <a:latin typeface="+mn-lt"/>
                <a:ea typeface="+mn-lt"/>
                <a:cs typeface="+mn-cs"/>
              </a:rPr>
              <a:t>secteur de la santé et de l’aide sociale</a:t>
            </a:r>
            <a:r>
              <a:rPr lang="fr-FR" sz="1200" dirty="0">
                <a:solidFill>
                  <a:schemeClr val="tx1"/>
                </a:solidFill>
                <a:effectLst/>
                <a:latin typeface="+mn-lt"/>
                <a:ea typeface="+mn-lt"/>
                <a:cs typeface="+mn-cs"/>
              </a:rPr>
              <a:t> nécessite une attention particulière en raison de charges de travail élevées, d’exigences sur le plan émotionnel et d’une exposition accrue à la violence. </a:t>
            </a:r>
          </a:p>
          <a:p>
            <a:endParaRPr lang="en-GB" sz="1200" kern="1200" dirty="0">
              <a:solidFill>
                <a:schemeClr val="tx1"/>
              </a:solidFill>
              <a:effectLst/>
              <a:latin typeface="+mn-lt"/>
              <a:ea typeface="+mn-ea"/>
              <a:cs typeface="+mn-cs"/>
            </a:endParaRPr>
          </a:p>
          <a:p>
            <a:r>
              <a:rPr lang="fr-FR" sz="1200" dirty="0">
                <a:solidFill>
                  <a:schemeClr val="tx1"/>
                </a:solidFill>
                <a:effectLst/>
                <a:latin typeface="+mn-lt"/>
                <a:ea typeface="+mn-lt"/>
                <a:cs typeface="+mn-cs"/>
              </a:rPr>
              <a:t>Enfin, soutenir la </a:t>
            </a:r>
            <a:r>
              <a:rPr lang="fr-FR" sz="1200" b="1" dirty="0">
                <a:solidFill>
                  <a:schemeClr val="tx1"/>
                </a:solidFill>
                <a:effectLst/>
                <a:latin typeface="+mn-lt"/>
                <a:ea typeface="+mn-lt"/>
                <a:cs typeface="+mn-cs"/>
              </a:rPr>
              <a:t>santé mentale</a:t>
            </a:r>
            <a:r>
              <a:rPr lang="fr-FR" sz="1200" dirty="0">
                <a:solidFill>
                  <a:schemeClr val="tx1"/>
                </a:solidFill>
                <a:effectLst/>
                <a:latin typeface="+mn-lt"/>
                <a:ea typeface="+mn-lt"/>
                <a:cs typeface="+mn-cs"/>
              </a:rPr>
              <a:t> passe par la promotion d’un dialogue ouvert, la lutte contre la stigmatisation et la garantie d’une intervention précoce et de procédures efficaces de retour au travail. La </a:t>
            </a:r>
            <a:r>
              <a:rPr lang="fr-FR" sz="1200" b="1" dirty="0">
                <a:solidFill>
                  <a:schemeClr val="tx1"/>
                </a:solidFill>
                <a:effectLst/>
                <a:latin typeface="+mn-lt"/>
                <a:ea typeface="+mn-lt"/>
                <a:cs typeface="+mn-cs"/>
              </a:rPr>
              <a:t>collaboration</a:t>
            </a:r>
            <a:r>
              <a:rPr lang="fr-FR" sz="1200" dirty="0">
                <a:solidFill>
                  <a:schemeClr val="tx1"/>
                </a:solidFill>
                <a:effectLst/>
                <a:latin typeface="+mn-lt"/>
                <a:ea typeface="+mn-lt"/>
                <a:cs typeface="+mn-cs"/>
              </a:rPr>
              <a:t> entre les responsables, les professionnels de santé et les travailleurs est </a:t>
            </a:r>
            <a:r>
              <a:rPr lang="fr-FR" sz="1200" b="1" dirty="0">
                <a:solidFill>
                  <a:schemeClr val="tx1"/>
                </a:solidFill>
                <a:effectLst/>
                <a:latin typeface="+mn-lt"/>
                <a:ea typeface="+mn-lt"/>
                <a:cs typeface="+mn-cs"/>
              </a:rPr>
              <a:t>essentielle au bien-être à long terme</a:t>
            </a:r>
            <a:r>
              <a:rPr lang="fr-FR"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mn-lt"/>
                <a:cs typeface="+mn-cs"/>
              </a:rPr>
              <a:t>La gestion des risques </a:t>
            </a:r>
            <a:r>
              <a:rPr lang="fr-FR" sz="1200" b="1" i="0" dirty="0" err="1">
                <a:solidFill>
                  <a:schemeClr val="tx1"/>
                </a:solidFill>
                <a:effectLst/>
                <a:latin typeface="+mn-lt"/>
                <a:ea typeface="+mn-lt"/>
                <a:cs typeface="+mn-cs"/>
              </a:rPr>
              <a:t>psychosociaux</a:t>
            </a:r>
            <a:r>
              <a:rPr lang="fr-FR" sz="1200" b="1" i="0" dirty="0">
                <a:solidFill>
                  <a:schemeClr val="tx1"/>
                </a:solidFill>
                <a:effectLst/>
                <a:latin typeface="+mn-lt"/>
                <a:ea typeface="+mn-lt"/>
                <a:cs typeface="+mn-cs"/>
              </a:rPr>
              <a:t> n’est pas facultative</a:t>
            </a:r>
            <a:r>
              <a:rPr lang="fr-FR" sz="1200" b="0" i="0" dirty="0">
                <a:solidFill>
                  <a:schemeClr val="tx1"/>
                </a:solidFill>
                <a:effectLst/>
                <a:latin typeface="+mn-lt"/>
                <a:ea typeface="+mn-lt"/>
                <a:cs typeface="+mn-cs"/>
              </a:rPr>
              <a:t>.</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Les employeurs ont </a:t>
            </a:r>
            <a:r>
              <a:rPr lang="fr-FR" sz="1200" b="1" i="0" dirty="0">
                <a:solidFill>
                  <a:schemeClr val="tx1"/>
                </a:solidFill>
                <a:effectLst/>
                <a:latin typeface="+mn-lt"/>
                <a:ea typeface="+mn-lt"/>
                <a:cs typeface="+mn-cs"/>
              </a:rPr>
              <a:t>l’obligation légale de protéger la santé et la sécurité des travailleurs</a:t>
            </a:r>
            <a:r>
              <a:rPr lang="fr-FR" sz="1200" b="0" i="0" dirty="0">
                <a:solidFill>
                  <a:schemeClr val="tx1"/>
                </a:solidFill>
                <a:effectLst/>
                <a:latin typeface="+mn-lt"/>
                <a:ea typeface="+mn-lt"/>
                <a:cs typeface="+mn-cs"/>
              </a:rPr>
              <a:t>, ce qui inclut explicitement la santé mentale, en tant que partie intégrante de la sécurité et de la santé au travail.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dirty="0">
                <a:solidFill>
                  <a:schemeClr val="tx1"/>
                </a:solidFill>
                <a:effectLst/>
                <a:latin typeface="+mn-lt"/>
                <a:ea typeface="+mn-lt"/>
                <a:cs typeface="+mn-cs"/>
              </a:rPr>
              <a:t>Cependant, il existe toujours un </a:t>
            </a:r>
            <a:r>
              <a:rPr lang="fr-FR" sz="1200" b="1" i="0" dirty="0">
                <a:solidFill>
                  <a:schemeClr val="tx1"/>
                </a:solidFill>
                <a:effectLst/>
                <a:latin typeface="+mn-lt"/>
                <a:ea typeface="+mn-lt"/>
                <a:cs typeface="+mn-cs"/>
              </a:rPr>
              <a:t>écart </a:t>
            </a:r>
            <a:r>
              <a:rPr lang="fr-FR" sz="1200" b="0" i="0" dirty="0">
                <a:solidFill>
                  <a:schemeClr val="tx1"/>
                </a:solidFill>
                <a:effectLst/>
                <a:latin typeface="+mn-lt"/>
                <a:ea typeface="+mn-lt"/>
                <a:cs typeface="+mn-cs"/>
              </a:rPr>
              <a:t>clair</a:t>
            </a:r>
            <a:r>
              <a:rPr lang="fr-FR" sz="1200" b="1" i="0" dirty="0">
                <a:solidFill>
                  <a:schemeClr val="tx1"/>
                </a:solidFill>
                <a:effectLst/>
                <a:latin typeface="+mn-lt"/>
                <a:ea typeface="+mn-lt"/>
                <a:cs typeface="+mn-cs"/>
              </a:rPr>
              <a:t> entre cette obligation et la réalité sur le terrain</a:t>
            </a:r>
            <a:r>
              <a:rPr lang="fr-FR" sz="1200" b="0" i="0" dirty="0">
                <a:solidFill>
                  <a:schemeClr val="tx1"/>
                </a:solidFill>
                <a:effectLst/>
                <a:latin typeface="+mn-lt"/>
                <a:ea typeface="+mn-lt"/>
                <a:cs typeface="+mn-cs"/>
              </a:rPr>
              <a:t>.</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Les données montrent que</a:t>
            </a:r>
            <a:r>
              <a:rPr lang="fr-FR" sz="1200" i="0" dirty="0">
                <a:solidFill>
                  <a:schemeClr val="tx1"/>
                </a:solidFill>
                <a:effectLst/>
                <a:latin typeface="+mn-lt"/>
                <a:ea typeface="+mn-lt"/>
                <a:cs typeface="+mn-cs"/>
              </a:rPr>
              <a:t> </a:t>
            </a:r>
            <a:r>
              <a:rPr lang="fr-FR" sz="1200" b="1" i="0" dirty="0">
                <a:solidFill>
                  <a:schemeClr val="tx1"/>
                </a:solidFill>
                <a:effectLst/>
                <a:latin typeface="+mn-lt"/>
                <a:ea typeface="+mn-lt"/>
                <a:cs typeface="+mn-cs"/>
              </a:rPr>
              <a:t>seules 39 % des entreprises environ déclarent disposer d’un plan d’action pour prévenir le stress lié au travail</a:t>
            </a:r>
            <a:r>
              <a:rPr lang="fr-FR" sz="1200" b="0" i="0" dirty="0">
                <a:solidFill>
                  <a:schemeClr val="tx1"/>
                </a:solidFill>
                <a:effectLst/>
                <a:latin typeface="+mn-lt"/>
                <a:ea typeface="+mn-lt"/>
                <a:cs typeface="+mn-cs"/>
              </a:rPr>
              <a:t>, ce qui indique que les approches structurées ne sont toujours pas répandues.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dirty="0">
                <a:solidFill>
                  <a:schemeClr val="tx1"/>
                </a:solidFill>
                <a:effectLst/>
                <a:latin typeface="+mn-lt"/>
                <a:ea typeface="+mn-lt"/>
                <a:cs typeface="+mn-cs"/>
              </a:rPr>
              <a:t>Cela met en évidence un défi majeur lié à la mise en place des mesures</a:t>
            </a:r>
            <a:r>
              <a:rPr lang="fr-FR" sz="1200" b="0" i="1" dirty="0">
                <a:solidFill>
                  <a:schemeClr val="tx1"/>
                </a:solidFill>
                <a:effectLst/>
                <a:latin typeface="+mn-lt"/>
                <a:ea typeface="+mn-lt"/>
                <a:cs typeface="+mn-cs"/>
              </a:rPr>
              <a:t>.</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Bien que les </a:t>
            </a:r>
            <a:r>
              <a:rPr lang="fr-FR" sz="1200" b="1" i="0" dirty="0">
                <a:solidFill>
                  <a:schemeClr val="tx1"/>
                </a:solidFill>
                <a:effectLst/>
                <a:latin typeface="+mn-lt"/>
                <a:ea typeface="+mn-lt"/>
                <a:cs typeface="+mn-cs"/>
              </a:rPr>
              <a:t>organisations</a:t>
            </a:r>
            <a:r>
              <a:rPr lang="fr-FR" sz="1200" b="0" i="0" dirty="0">
                <a:solidFill>
                  <a:schemeClr val="tx1"/>
                </a:solidFill>
                <a:effectLst/>
                <a:latin typeface="+mn-lt"/>
                <a:ea typeface="+mn-lt"/>
                <a:cs typeface="+mn-cs"/>
              </a:rPr>
              <a:t> soient capables </a:t>
            </a:r>
            <a:r>
              <a:rPr lang="fr-FR" sz="1200" b="1" i="0" dirty="0">
                <a:solidFill>
                  <a:schemeClr val="tx1"/>
                </a:solidFill>
                <a:effectLst/>
                <a:latin typeface="+mn-lt"/>
                <a:ea typeface="+mn-lt"/>
                <a:cs typeface="+mn-cs"/>
              </a:rPr>
              <a:t>d’identifier les risques </a:t>
            </a:r>
            <a:r>
              <a:rPr lang="fr-FR" sz="1200" b="1" i="0" dirty="0" err="1">
                <a:solidFill>
                  <a:schemeClr val="tx1"/>
                </a:solidFill>
                <a:effectLst/>
                <a:latin typeface="+mn-lt"/>
                <a:ea typeface="+mn-lt"/>
                <a:cs typeface="+mn-cs"/>
              </a:rPr>
              <a:t>psychosociaux</a:t>
            </a:r>
            <a:r>
              <a:rPr lang="fr-FR" sz="1200" b="0" i="0" dirty="0">
                <a:solidFill>
                  <a:schemeClr val="tx1"/>
                </a:solidFill>
                <a:effectLst/>
                <a:latin typeface="+mn-lt"/>
                <a:ea typeface="+mn-lt"/>
                <a:cs typeface="+mn-cs"/>
              </a:rPr>
              <a:t>, </a:t>
            </a:r>
            <a:r>
              <a:rPr lang="fr-FR" sz="1200" b="1" i="0" dirty="0">
                <a:solidFill>
                  <a:schemeClr val="tx1"/>
                </a:solidFill>
                <a:effectLst/>
                <a:latin typeface="+mn-lt"/>
                <a:ea typeface="+mn-lt"/>
                <a:cs typeface="+mn-cs"/>
              </a:rPr>
              <a:t>il leur manque souvent des mesures systématiques et </a:t>
            </a:r>
            <a:r>
              <a:rPr lang="fr-FR" sz="1200" b="0" i="0" dirty="0">
                <a:solidFill>
                  <a:schemeClr val="tx1"/>
                </a:solidFill>
                <a:effectLst/>
                <a:latin typeface="+mn-lt"/>
                <a:ea typeface="+mn-lt"/>
                <a:cs typeface="+mn-cs"/>
              </a:rPr>
              <a:t>formalisées pour y remédier </a:t>
            </a:r>
            <a:r>
              <a:rPr lang="fr-FR" sz="1200" b="1" i="0" dirty="0">
                <a:solidFill>
                  <a:schemeClr val="tx1"/>
                </a:solidFill>
                <a:effectLst/>
                <a:latin typeface="+mn-lt"/>
                <a:ea typeface="+mn-lt"/>
                <a:cs typeface="+mn-cs"/>
              </a:rPr>
              <a:t>efficacement</a:t>
            </a:r>
            <a:r>
              <a:rPr lang="fr-FR" sz="1200" b="0" i="0" dirty="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dirty="0">
                <a:solidFill>
                  <a:schemeClr val="tx1"/>
                </a:solidFill>
                <a:effectLst/>
                <a:latin typeface="+mn-lt"/>
                <a:ea typeface="+mn-lt"/>
                <a:cs typeface="+mn-cs"/>
              </a:rPr>
              <a:t>En outre, la</a:t>
            </a:r>
            <a:r>
              <a:rPr lang="fr-FR" sz="1200" i="0" dirty="0">
                <a:solidFill>
                  <a:schemeClr val="tx1"/>
                </a:solidFill>
                <a:effectLst/>
                <a:latin typeface="+mn-lt"/>
                <a:ea typeface="+mn-lt"/>
                <a:cs typeface="+mn-cs"/>
              </a:rPr>
              <a:t> </a:t>
            </a:r>
            <a:r>
              <a:rPr lang="fr-FR" sz="1200" b="1" i="0" dirty="0">
                <a:solidFill>
                  <a:schemeClr val="tx1"/>
                </a:solidFill>
                <a:effectLst/>
                <a:latin typeface="+mn-lt"/>
                <a:ea typeface="+mn-lt"/>
                <a:cs typeface="+mn-cs"/>
              </a:rPr>
              <a:t>situation n’est pas uniforme dans l’ensemble de l’Europe</a:t>
            </a:r>
            <a:r>
              <a:rPr lang="fr-FR" sz="1200" b="0" i="0" dirty="0">
                <a:solidFill>
                  <a:schemeClr val="tx1"/>
                </a:solidFill>
                <a:effectLst/>
                <a:latin typeface="+mn-lt"/>
                <a:ea typeface="+mn-lt"/>
                <a:cs typeface="+mn-cs"/>
              </a:rPr>
              <a:t>.</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Les données disponibles montrent que</a:t>
            </a:r>
            <a:r>
              <a:rPr lang="fr-FR" sz="1200" i="0" dirty="0">
                <a:solidFill>
                  <a:schemeClr val="tx1"/>
                </a:solidFill>
                <a:effectLst/>
                <a:latin typeface="+mn-lt"/>
                <a:ea typeface="+mn-lt"/>
                <a:cs typeface="+mn-cs"/>
              </a:rPr>
              <a:t> </a:t>
            </a:r>
            <a:r>
              <a:rPr lang="fr-FR" sz="1200" b="1" i="0" dirty="0">
                <a:solidFill>
                  <a:schemeClr val="tx1"/>
                </a:solidFill>
                <a:effectLst/>
                <a:latin typeface="+mn-lt"/>
                <a:ea typeface="+mn-lt"/>
                <a:cs typeface="+mn-cs"/>
              </a:rPr>
              <a:t>la sensibilisation, les capacités </a:t>
            </a:r>
            <a:r>
              <a:rPr lang="fr-FR" sz="1200" i="0" dirty="0">
                <a:solidFill>
                  <a:schemeClr val="tx1"/>
                </a:solidFill>
                <a:effectLst/>
                <a:latin typeface="+mn-lt"/>
                <a:ea typeface="+mn-lt"/>
                <a:cs typeface="+mn-cs"/>
              </a:rPr>
              <a:t>et </a:t>
            </a:r>
            <a:r>
              <a:rPr lang="fr-FR" sz="1200" b="1" i="0" dirty="0">
                <a:solidFill>
                  <a:schemeClr val="tx1"/>
                </a:solidFill>
                <a:effectLst/>
                <a:latin typeface="+mn-lt"/>
                <a:ea typeface="+mn-lt"/>
                <a:cs typeface="+mn-cs"/>
              </a:rPr>
              <a:t>la mise en place de mesures préventives varient considérablement</a:t>
            </a:r>
            <a:r>
              <a:rPr lang="fr-FR" sz="1200" i="0" dirty="0">
                <a:solidFill>
                  <a:schemeClr val="tx1"/>
                </a:solidFill>
                <a:effectLst/>
                <a:latin typeface="+mn-lt"/>
                <a:ea typeface="+mn-lt"/>
                <a:cs typeface="+mn-cs"/>
              </a:rPr>
              <a:t> </a:t>
            </a:r>
            <a:r>
              <a:rPr lang="fr-FR" sz="1200" b="0" i="0" dirty="0">
                <a:solidFill>
                  <a:schemeClr val="tx1"/>
                </a:solidFill>
                <a:effectLst/>
                <a:latin typeface="+mn-lt"/>
                <a:ea typeface="+mn-lt"/>
                <a:cs typeface="+mn-cs"/>
              </a:rPr>
              <a:t>selon les secteurs, la taille des entreprises et les États membres de 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ffectLst/>
                <a:latin typeface="+mn-lt"/>
                <a:ea typeface="+mn-lt"/>
                <a:cs typeface="ArialMT"/>
              </a:rPr>
              <a:t>Il existe </a:t>
            </a:r>
            <a:r>
              <a:rPr lang="fr-FR" sz="1200" b="1" dirty="0">
                <a:solidFill>
                  <a:srgbClr val="000000"/>
                </a:solidFill>
                <a:effectLst/>
                <a:latin typeface="+mn-lt"/>
                <a:ea typeface="+mn-lt"/>
                <a:cs typeface="ArialMT"/>
              </a:rPr>
              <a:t>un besoin de sensibilisation</a:t>
            </a:r>
            <a:r>
              <a:rPr lang="fr-FR" sz="1200" dirty="0">
                <a:solidFill>
                  <a:srgbClr val="000000"/>
                </a:solidFill>
                <a:effectLst/>
                <a:latin typeface="+mn-lt"/>
                <a:ea typeface="+mn-lt"/>
                <a:cs typeface="ArialMT"/>
              </a:rPr>
              <a:t> </a:t>
            </a:r>
            <a:r>
              <a:rPr lang="fr-FR" sz="1200" b="1" dirty="0">
                <a:solidFill>
                  <a:srgbClr val="000000"/>
                </a:solidFill>
                <a:effectLst/>
                <a:latin typeface="+mn-lt"/>
                <a:ea typeface="+mn-lt"/>
                <a:cs typeface="ArialMT"/>
              </a:rPr>
              <a:t>à la nature des risques </a:t>
            </a:r>
            <a:r>
              <a:rPr lang="fr-FR" sz="1200" b="1" dirty="0" err="1">
                <a:solidFill>
                  <a:srgbClr val="000000"/>
                </a:solidFill>
                <a:effectLst/>
                <a:latin typeface="+mn-lt"/>
                <a:ea typeface="+mn-lt"/>
                <a:cs typeface="ArialMT"/>
              </a:rPr>
              <a:t>psychosociaux</a:t>
            </a:r>
            <a:r>
              <a:rPr lang="fr-FR" sz="1200" b="1" dirty="0">
                <a:solidFill>
                  <a:srgbClr val="000000"/>
                </a:solidFill>
                <a:effectLst/>
                <a:latin typeface="+mn-lt"/>
                <a:ea typeface="+mn-lt"/>
                <a:cs typeface="ArialMT"/>
              </a:rPr>
              <a:t> </a:t>
            </a:r>
            <a:r>
              <a:rPr lang="fr-FR" sz="1200" dirty="0">
                <a:solidFill>
                  <a:srgbClr val="000000"/>
                </a:solidFill>
                <a:effectLst/>
                <a:latin typeface="+mn-lt"/>
                <a:ea typeface="+mn-lt"/>
                <a:cs typeface="ArialMT"/>
              </a:rPr>
              <a:t>dans l’ensemble des secteurs et des lieux de travail et il est nécessaire de faire mieux comprendre que </a:t>
            </a:r>
            <a:r>
              <a:rPr lang="fr-FR" sz="1200" b="1" dirty="0">
                <a:solidFill>
                  <a:srgbClr val="000000"/>
                </a:solidFill>
                <a:effectLst/>
                <a:latin typeface="+mn-lt"/>
                <a:ea typeface="+mn-lt"/>
                <a:cs typeface="ArialMT"/>
              </a:rPr>
              <a:t>la prise en charge de ces risques fait partie intégrante de la gestion de la santé et de la sécurité au travail</a:t>
            </a:r>
            <a:r>
              <a:rPr lang="fr-FR" sz="1200" dirty="0">
                <a:solidFill>
                  <a:srgbClr val="000000"/>
                </a:solidFill>
                <a:effectLst/>
                <a:latin typeface="+mn-lt"/>
                <a:ea typeface="+mn-lt"/>
                <a:cs typeface="ArialMT"/>
              </a:rPr>
              <a:t>. </a:t>
            </a:r>
          </a:p>
          <a:p>
            <a:pPr marL="0" indent="0">
              <a:buNone/>
            </a:pPr>
            <a:endParaRPr lang="en-US" sz="1200" b="0" dirty="0"/>
          </a:p>
          <a:p>
            <a:pPr marL="0" indent="0">
              <a:buNone/>
            </a:pPr>
            <a:r>
              <a:rPr lang="fr-FR" sz="1200" b="0" dirty="0"/>
              <a:t>Certains aspects méritent une attention particulière et seront abordés dans le cadre de la campagne: </a:t>
            </a:r>
          </a:p>
          <a:p>
            <a:pPr marL="171450" indent="-171450">
              <a:buFont typeface="Arial" panose="020B0604020202020204" pitchFamily="34" charset="0"/>
              <a:buChar char="•"/>
            </a:pPr>
            <a:r>
              <a:rPr lang="fr-FR" sz="1200" b="1" dirty="0"/>
              <a:t>les risques </a:t>
            </a:r>
            <a:r>
              <a:rPr lang="fr-FR" sz="1200" b="1" dirty="0" err="1"/>
              <a:t>psychosociaux</a:t>
            </a:r>
            <a:r>
              <a:rPr lang="fr-FR" sz="1200" b="1" dirty="0"/>
              <a:t> qui touchent de manière disproportionnée certains groupes précis</a:t>
            </a:r>
            <a:r>
              <a:rPr lang="fr-FR" sz="1200" b="0" dirty="0"/>
              <a:t>;</a:t>
            </a:r>
          </a:p>
          <a:p>
            <a:pPr marL="171450" indent="-171450">
              <a:buFont typeface="Arial" panose="020B0604020202020204" pitchFamily="34" charset="0"/>
              <a:buChar char="•"/>
            </a:pPr>
            <a:r>
              <a:rPr lang="fr-FR" sz="1200" dirty="0"/>
              <a:t>des</a:t>
            </a:r>
            <a:r>
              <a:rPr lang="fr-FR" sz="1200" b="1" dirty="0"/>
              <a:t> secteurs </a:t>
            </a:r>
            <a:r>
              <a:rPr lang="fr-FR" sz="1200" b="0" dirty="0"/>
              <a:t>spécifiques</a:t>
            </a:r>
            <a:r>
              <a:rPr lang="fr-FR" sz="1200" b="1" dirty="0"/>
              <a:t> davantage exposés aux risques </a:t>
            </a:r>
            <a:r>
              <a:rPr lang="fr-FR" sz="1200" b="1" dirty="0" err="1"/>
              <a:t>psychosociaux</a:t>
            </a:r>
            <a:r>
              <a:rPr lang="fr-FR" sz="1200" b="0" dirty="0"/>
              <a:t>, comme l’éducation, la santé et l’administration;</a:t>
            </a:r>
          </a:p>
          <a:p>
            <a:pPr marL="171450" indent="-171450">
              <a:buFont typeface="Arial" panose="020B0604020202020204" pitchFamily="34" charset="0"/>
              <a:buChar char="•"/>
            </a:pPr>
            <a:r>
              <a:rPr lang="fr-FR" sz="1200" b="1" dirty="0"/>
              <a:t>la numérisation</a:t>
            </a:r>
            <a:r>
              <a:rPr lang="fr-FR" sz="1200" b="0" dirty="0"/>
              <a:t> et l’évolution </a:t>
            </a:r>
            <a:r>
              <a:rPr lang="fr-FR" sz="1200" b="1" dirty="0"/>
              <a:t>du monde du travail</a:t>
            </a:r>
            <a:r>
              <a:rPr lang="fr-FR" sz="1200" b="0" dirty="0"/>
              <a:t>, qui s’accompagnent de possibilités, mais ont également pour corollaire de nouveaux risques et défis à relever.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fr-FR" sz="1200" b="0" i="0" dirty="0">
                <a:solidFill>
                  <a:schemeClr val="tx1"/>
                </a:solidFill>
                <a:effectLst/>
                <a:latin typeface="+mn-lt"/>
                <a:ea typeface="+mn-lt"/>
                <a:cs typeface="+mn-cs"/>
              </a:rPr>
              <a:t>Malgré une prise de conscience croissante, de nombreux lieux de travail ont encore du mal à traiter efficacement les risques psychosociaux.</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Les données montrent que</a:t>
            </a:r>
            <a:r>
              <a:rPr lang="fr-FR" sz="1200" i="0" dirty="0">
                <a:solidFill>
                  <a:schemeClr val="tx1"/>
                </a:solidFill>
                <a:effectLst/>
                <a:latin typeface="+mn-lt"/>
                <a:ea typeface="+mn-lt"/>
                <a:cs typeface="+mn-cs"/>
              </a:rPr>
              <a:t> </a:t>
            </a:r>
            <a:r>
              <a:rPr lang="fr-FR" sz="1200" b="1" i="0" dirty="0">
                <a:solidFill>
                  <a:schemeClr val="tx1"/>
                </a:solidFill>
                <a:effectLst/>
                <a:latin typeface="+mn-lt"/>
                <a:ea typeface="+mn-lt"/>
                <a:cs typeface="+mn-cs"/>
              </a:rPr>
              <a:t>la réticence à parler ouvertement reste l’obstacle le plus fréquent</a:t>
            </a:r>
            <a:r>
              <a:rPr lang="fr-FR" sz="1200" b="0" i="0" dirty="0">
                <a:solidFill>
                  <a:schemeClr val="tx1"/>
                </a:solidFill>
                <a:effectLst/>
                <a:latin typeface="+mn-lt"/>
                <a:ea typeface="+mn-lt"/>
                <a:cs typeface="+mn-cs"/>
              </a:rPr>
              <a:t>, souvent lié à la stigmatisation et à la crainte de conséquences négatives.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r-FR" sz="1200" b="0" i="0" dirty="0">
                <a:solidFill>
                  <a:schemeClr val="tx1"/>
                </a:solidFill>
                <a:effectLst/>
                <a:latin typeface="+mn-lt"/>
                <a:ea typeface="+mn-lt"/>
                <a:cs typeface="+mn-cs"/>
              </a:rPr>
              <a:t>Le </a:t>
            </a:r>
            <a:r>
              <a:rPr lang="fr-FR" sz="1200" b="1" i="0" dirty="0">
                <a:solidFill>
                  <a:schemeClr val="tx1"/>
                </a:solidFill>
                <a:effectLst/>
                <a:latin typeface="+mn-lt"/>
                <a:ea typeface="+mn-lt"/>
                <a:cs typeface="+mn-cs"/>
              </a:rPr>
              <a:t>manque d’expertise et de connaissances</a:t>
            </a:r>
            <a:r>
              <a:rPr lang="fr-FR" sz="1200" b="0" i="0" dirty="0">
                <a:solidFill>
                  <a:schemeClr val="tx1"/>
                </a:solidFill>
                <a:effectLst/>
                <a:latin typeface="+mn-lt"/>
                <a:ea typeface="+mn-lt"/>
                <a:cs typeface="+mn-cs"/>
              </a:rPr>
              <a:t> constitue un deuxième obstacle majeur.</a:t>
            </a:r>
            <a:br>
              <a:rPr lang="fr-FR" sz="1200" b="0" i="0" dirty="0">
                <a:solidFill>
                  <a:schemeClr val="tx1"/>
                </a:solidFill>
                <a:effectLst/>
                <a:latin typeface="+mn-lt"/>
                <a:ea typeface="+mn-lt"/>
                <a:cs typeface="+mn-cs"/>
              </a:rPr>
            </a:br>
            <a:r>
              <a:rPr lang="fr-FR" sz="1200" b="1" i="0" dirty="0">
                <a:solidFill>
                  <a:schemeClr val="tx1"/>
                </a:solidFill>
                <a:effectLst/>
                <a:latin typeface="+mn-lt"/>
                <a:ea typeface="+mn-lt"/>
                <a:cs typeface="+mn-cs"/>
              </a:rPr>
              <a:t>De nombreuses organisations</a:t>
            </a:r>
            <a:r>
              <a:rPr lang="fr-FR" sz="1200" i="0" dirty="0">
                <a:solidFill>
                  <a:schemeClr val="tx1"/>
                </a:solidFill>
                <a:effectLst/>
                <a:latin typeface="+mn-lt"/>
                <a:ea typeface="+mn-lt"/>
                <a:cs typeface="+mn-cs"/>
              </a:rPr>
              <a:t> </a:t>
            </a:r>
            <a:r>
              <a:rPr lang="fr-FR" sz="1200" b="0" i="0" dirty="0">
                <a:solidFill>
                  <a:schemeClr val="tx1"/>
                </a:solidFill>
                <a:effectLst/>
                <a:latin typeface="+mn-lt"/>
                <a:ea typeface="+mn-lt"/>
                <a:cs typeface="+mn-cs"/>
              </a:rPr>
              <a:t>— en particulier les PME —</a:t>
            </a:r>
            <a:r>
              <a:rPr lang="fr-FR" sz="1200" b="1" i="0" dirty="0">
                <a:solidFill>
                  <a:schemeClr val="tx1"/>
                </a:solidFill>
                <a:effectLst/>
                <a:latin typeface="+mn-lt"/>
                <a:ea typeface="+mn-lt"/>
                <a:cs typeface="+mn-cs"/>
              </a:rPr>
              <a:t> estiment ne pas disposer des outils, des orientations ou du soutien spécialisé adéquats</a:t>
            </a:r>
            <a:r>
              <a:rPr lang="fr-FR" sz="1200" b="0" i="0" dirty="0">
                <a:solidFill>
                  <a:schemeClr val="tx1"/>
                </a:solidFill>
                <a:effectLst/>
                <a:latin typeface="+mn-lt"/>
                <a:ea typeface="+mn-lt"/>
                <a:cs typeface="+mn-cs"/>
              </a:rPr>
              <a:t> pour gérer efficacement les risques psychosociaux.</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r-FR" sz="1200" b="0" i="0" dirty="0">
                <a:solidFill>
                  <a:schemeClr val="tx1"/>
                </a:solidFill>
                <a:effectLst/>
                <a:latin typeface="+mn-lt"/>
                <a:ea typeface="+mn-lt"/>
                <a:cs typeface="+mn-cs"/>
              </a:rPr>
              <a:t>Ce problème est étroitement lié à</a:t>
            </a:r>
            <a:r>
              <a:rPr lang="fr-FR" sz="1200" i="0" dirty="0">
                <a:solidFill>
                  <a:schemeClr val="tx1"/>
                </a:solidFill>
                <a:effectLst/>
                <a:latin typeface="+mn-lt"/>
                <a:ea typeface="+mn-lt"/>
                <a:cs typeface="+mn-cs"/>
              </a:rPr>
              <a:t> </a:t>
            </a:r>
            <a:r>
              <a:rPr lang="fr-FR" sz="1200" b="1" i="0" dirty="0">
                <a:solidFill>
                  <a:schemeClr val="tx1"/>
                </a:solidFill>
                <a:effectLst/>
                <a:latin typeface="+mn-lt"/>
                <a:ea typeface="+mn-lt"/>
                <a:cs typeface="+mn-cs"/>
              </a:rPr>
              <a:t>l’absence d’approches formalisées en matière d’analyse et de gestion des risques psychosociaux</a:t>
            </a:r>
            <a:r>
              <a:rPr lang="fr-FR" sz="1200" b="0" i="0" dirty="0">
                <a:solidFill>
                  <a:schemeClr val="tx1"/>
                </a:solidFill>
                <a:effectLst/>
                <a:latin typeface="+mn-lt"/>
                <a:ea typeface="+mn-lt"/>
                <a:cs typeface="+mn-cs"/>
              </a:rPr>
              <a:t>.</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Bien que certaines mesures aient été mises en place, </a:t>
            </a:r>
            <a:r>
              <a:rPr lang="fr-FR" sz="1200" b="1" i="0" dirty="0">
                <a:solidFill>
                  <a:schemeClr val="tx1"/>
                </a:solidFill>
                <a:effectLst/>
                <a:latin typeface="+mn-lt"/>
                <a:ea typeface="+mn-lt"/>
                <a:cs typeface="+mn-cs"/>
              </a:rPr>
              <a:t>seule une minorité de PME bénéficie de plans structurés</a:t>
            </a:r>
            <a:r>
              <a:rPr lang="fr-FR" sz="1200" b="0" i="0" dirty="0">
                <a:solidFill>
                  <a:schemeClr val="tx1"/>
                </a:solidFill>
                <a:effectLst/>
                <a:latin typeface="+mn-lt"/>
                <a:ea typeface="+mn-lt"/>
                <a:cs typeface="+mn-cs"/>
              </a:rPr>
              <a:t>, et les efforts sont souvent isolés ou axés sur les individus plutôt que sur les causes organisationnelles (voir la diapositive suivante).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r-FR" sz="1200" b="0" i="0" dirty="0">
                <a:solidFill>
                  <a:schemeClr val="tx1"/>
                </a:solidFill>
                <a:effectLst/>
                <a:latin typeface="+mn-lt"/>
                <a:ea typeface="+mn-lt"/>
                <a:cs typeface="+mn-cs"/>
              </a:rPr>
              <a:t>Toutefois, la dynamique d’amélioration est forte.</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Partout en Europe, </a:t>
            </a:r>
            <a:r>
              <a:rPr lang="fr-FR" sz="1200" b="1" i="0" dirty="0">
                <a:solidFill>
                  <a:schemeClr val="tx1"/>
                </a:solidFill>
                <a:effectLst/>
                <a:latin typeface="+mn-lt"/>
                <a:ea typeface="+mn-lt"/>
                <a:cs typeface="+mn-cs"/>
              </a:rPr>
              <a:t>divers secteurs et autorités élaborent des orientations pratiques, des outils et des cadres législatifs</a:t>
            </a:r>
            <a:r>
              <a:rPr lang="fr-FR" sz="1200" b="0" i="0" dirty="0">
                <a:solidFill>
                  <a:schemeClr val="tx1"/>
                </a:solidFill>
                <a:effectLst/>
                <a:latin typeface="+mn-lt"/>
                <a:ea typeface="+mn-lt"/>
                <a:cs typeface="+mn-cs"/>
              </a:rPr>
              <a:t> afin d’aider les entreprises à passer à l’action.</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fr-FR" sz="1200" b="0" i="0" dirty="0">
                <a:solidFill>
                  <a:schemeClr val="tx1"/>
                </a:solidFill>
                <a:effectLst/>
                <a:latin typeface="+mn-lt"/>
                <a:ea typeface="+mn-lt"/>
                <a:cs typeface="+mn-cs"/>
              </a:rPr>
              <a:t>Cela signifie que les entreprises ne partent pas de zéro. L’un des objectifs de la campagne </a:t>
            </a:r>
            <a:r>
              <a:rPr lang="fr-FR" sz="1200" b="1" i="0" dirty="0">
                <a:solidFill>
                  <a:schemeClr val="tx1"/>
                </a:solidFill>
                <a:effectLst/>
                <a:latin typeface="+mn-lt"/>
                <a:ea typeface="+mn-lt"/>
                <a:cs typeface="+mn-cs"/>
              </a:rPr>
              <a:t>est de diffuser les connaissances et les bonnes pratiques existantes, ainsi que de soutenir le développement d’approches favorisant une gestion systématique des risques psychosociaux</a:t>
            </a:r>
            <a:r>
              <a:rPr lang="fr-FR"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mn-lt"/>
                <a:cs typeface="+mn-cs"/>
              </a:rPr>
              <a:t>Des détails supplémentaires sur les mesures préventives</a:t>
            </a:r>
            <a:r>
              <a:rPr lang="fr-FR" sz="1200" i="0" dirty="0">
                <a:solidFill>
                  <a:schemeClr val="tx1"/>
                </a:solidFill>
                <a:effectLst/>
                <a:latin typeface="+mn-lt"/>
                <a:ea typeface="+mn-lt"/>
                <a:cs typeface="+mn-cs"/>
              </a:rPr>
              <a:t> </a:t>
            </a:r>
            <a:r>
              <a:rPr lang="fr-FR" sz="1200" b="0" i="0" dirty="0">
                <a:solidFill>
                  <a:schemeClr val="tx1"/>
                </a:solidFill>
                <a:effectLst/>
                <a:latin typeface="+mn-lt"/>
                <a:ea typeface="+mn-lt"/>
                <a:cs typeface="+mn-cs"/>
              </a:rPr>
              <a:t>sont disponibles ci-dessous; il est essentiel: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i="0" dirty="0">
                <a:solidFill>
                  <a:schemeClr val="tx1"/>
                </a:solidFill>
                <a:effectLst/>
                <a:latin typeface="+mn-lt"/>
                <a:ea typeface="+mn-lt"/>
                <a:cs typeface="+mn-cs"/>
              </a:rPr>
              <a:t>d’intégrer les risques psychosociaux dans l’analyse et la gestion des risques</a:t>
            </a:r>
            <a:r>
              <a:rPr lang="fr-FR" sz="1200" b="0" i="0" dirty="0">
                <a:solidFill>
                  <a:schemeClr val="tx1"/>
                </a:solidFill>
                <a:effectLst/>
                <a:latin typeface="+mn-lt"/>
                <a:ea typeface="+mn-lt"/>
                <a:cs typeface="+mn-cs"/>
              </a:rPr>
              <a:t>, en veillant à une participation effective des travailleurs tout au long du processus;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i="0" dirty="0">
                <a:solidFill>
                  <a:schemeClr val="tx1"/>
                </a:solidFill>
                <a:effectLst/>
                <a:latin typeface="+mn-lt"/>
                <a:ea typeface="+mn-lt"/>
                <a:cs typeface="+mn-cs"/>
              </a:rPr>
              <a:t>de promouvoir un leadership favorable et une culture de l’ouverture sur le lieu de travail</a:t>
            </a:r>
            <a:r>
              <a:rPr lang="fr-FR" sz="1200" b="0" i="0" dirty="0">
                <a:solidFill>
                  <a:schemeClr val="tx1"/>
                </a:solidFill>
                <a:effectLst/>
                <a:latin typeface="+mn-lt"/>
                <a:ea typeface="+mn-lt"/>
                <a:cs typeface="+mn-cs"/>
              </a:rPr>
              <a:t>, dans le cadre de laquelle les responsables montrent l’exemple et encouragent le dialogue;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i="0" dirty="0">
                <a:solidFill>
                  <a:schemeClr val="tx1"/>
                </a:solidFill>
                <a:effectLst/>
                <a:latin typeface="+mn-lt"/>
                <a:ea typeface="+mn-lt"/>
                <a:cs typeface="+mn-cs"/>
              </a:rPr>
              <a:t>de concevoir des modalités d’organisation du travail </a:t>
            </a:r>
            <a:r>
              <a:rPr lang="fr-FR" sz="1200" b="0" i="0" dirty="0">
                <a:solidFill>
                  <a:schemeClr val="tx1"/>
                </a:solidFill>
                <a:effectLst/>
                <a:latin typeface="+mn-lt"/>
                <a:ea typeface="+mn-lt"/>
                <a:cs typeface="+mn-cs"/>
              </a:rPr>
              <a:t>qui garantissent des charges de travail gérables, des rôles clairs, des ressources suffisantes et des niveaux d’autonomie adaptés;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i="0" dirty="0">
                <a:solidFill>
                  <a:schemeClr val="tx1"/>
                </a:solidFill>
                <a:effectLst/>
                <a:latin typeface="+mn-lt"/>
                <a:ea typeface="+mn-lt"/>
                <a:cs typeface="+mn-cs"/>
              </a:rPr>
              <a:t>d’empêcher la violence, le harcèlement et les comportements sociaux néfastes</a:t>
            </a:r>
            <a:r>
              <a:rPr lang="fr-FR" sz="1200" b="0" i="0" dirty="0">
                <a:solidFill>
                  <a:schemeClr val="tx1"/>
                </a:solidFill>
                <a:effectLst/>
                <a:latin typeface="+mn-lt"/>
                <a:ea typeface="+mn-lt"/>
                <a:cs typeface="+mn-cs"/>
              </a:rPr>
              <a:t>, au moyen de politiques claires, de procédures de signalement et d’interventions précoces;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i="0" dirty="0">
                <a:solidFill>
                  <a:schemeClr val="tx1"/>
                </a:solidFill>
                <a:effectLst/>
                <a:latin typeface="+mn-lt"/>
                <a:ea typeface="+mn-lt"/>
                <a:cs typeface="+mn-cs"/>
              </a:rPr>
              <a:t>de renforcer la sensibilisation, les compétences et le soutien</a:t>
            </a:r>
            <a:r>
              <a:rPr lang="fr-FR" sz="1200" b="0" i="0" dirty="0">
                <a:solidFill>
                  <a:schemeClr val="tx1"/>
                </a:solidFill>
                <a:effectLst/>
                <a:latin typeface="+mn-lt"/>
                <a:ea typeface="+mn-lt"/>
                <a:cs typeface="+mn-cs"/>
              </a:rPr>
              <a:t>, en réduisant la stigmatisation, en proposant des formations et en encourageant le soutien social sur le lieu de travail.</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mn-lt"/>
                <a:cs typeface="+mn-cs"/>
              </a:rPr>
              <a:t>D’autres facteurs jouent un rôle crucial dans la prévention et la gestion efficaces des risques psychosociaux.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dirty="0">
                <a:solidFill>
                  <a:schemeClr val="tx1"/>
                </a:solidFill>
                <a:effectLst/>
                <a:latin typeface="+mn-lt"/>
                <a:ea typeface="+mn-lt"/>
                <a:cs typeface="+mn-cs"/>
              </a:rPr>
              <a:t>L’engagement de la direction comme condition préalable</a:t>
            </a:r>
            <a:r>
              <a:rPr lang="fr-FR" sz="1200" dirty="0">
                <a:solidFill>
                  <a:schemeClr val="tx1"/>
                </a:solidFill>
                <a:effectLst/>
                <a:latin typeface="+mn-lt"/>
                <a:ea typeface="+mn-lt"/>
                <a:cs typeface="+mn-cs"/>
              </a:rPr>
              <a:t> — lorsque les responsables s’impliquent activement, soutiennent leurs travailleurs à chaque étape et montrent l’exemple, ils démontrent un engagement réel en faveur d’un environnement de travail de qualité. Aucune approche visant à prévenir efficacement les risques psychosociaux ne peut aboutir sans un engagement et une participation clairs de la part de la direction. </a:t>
            </a:r>
          </a:p>
          <a:p>
            <a:pPr marL="171450" lvl="0" indent="-171450">
              <a:buFont typeface="Arial" panose="020B0604020202020204" pitchFamily="34" charset="0"/>
              <a:buChar char="•"/>
            </a:pPr>
            <a:r>
              <a:rPr lang="fr-FR" sz="1200" b="1" dirty="0">
                <a:solidFill>
                  <a:schemeClr val="tx1"/>
                </a:solidFill>
                <a:effectLst/>
                <a:latin typeface="+mn-lt"/>
                <a:ea typeface="+mn-lt"/>
                <a:cs typeface="+mn-cs"/>
              </a:rPr>
              <a:t>Associer les travailleurs au processus </a:t>
            </a:r>
            <a:r>
              <a:rPr lang="fr-FR" sz="1200" dirty="0">
                <a:solidFill>
                  <a:schemeClr val="tx1"/>
                </a:solidFill>
                <a:effectLst/>
                <a:latin typeface="+mn-lt"/>
                <a:ea typeface="+mn-lt"/>
                <a:cs typeface="+mn-cs"/>
              </a:rPr>
              <a:t>– le dialogue avec les travailleurs et leurs représentants permet d’identifier et de hiérarchiser les enjeux les plus importants à traiter. Cela donne également aux travailleurs un sentiment d’appropriation vis-à-vis des changements mis en œuvre, renforçant ainsi leur engagement et leur participation. Pour parvenir à trouver des solutions adaptées et durables, il est bien plus efficace que les travailleurs puissent s’exprimer et que leurs opinions soient respectées.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fr-FR" b="1" dirty="0"/>
              <a:t>La violence au travail est un problème aux multiples facettes. </a:t>
            </a:r>
            <a:r>
              <a:rPr lang="fr-FR" dirty="0"/>
              <a:t>Elle peut prendre la forme d’un évènement ponctuel, tel qu’une agression physique, ou d’actes répétés visant à intimider ou à rabaisser un travailleur, dans le cas du harcèlement ou de l’intimidation. Elle peut être fondée sur certains motifs, notamment la haine raciale, ethnique ou sexiste. Elle peut provenir de sources multiples et parfois imbriquées, de collègues, de responsables, de clients, voire de personnes n’ayant aucun lien avec l’entreprise ou ses travailleurs.</a:t>
            </a:r>
          </a:p>
          <a:p>
            <a:pPr algn="just"/>
            <a:endParaRPr lang="en-US" dirty="0"/>
          </a:p>
          <a:p>
            <a:pPr algn="just"/>
            <a:r>
              <a:rPr lang="fr-FR" b="1" dirty="0"/>
              <a:t>La violence au travail est une cause importante de stress et peut causer des problèmes de santé</a:t>
            </a:r>
            <a:r>
              <a:rPr lang="fr-FR" dirty="0"/>
              <a:t>. Les préjudices immédiats, qu’ils soient de nature physique ou psychologique, peuvent être traumatisants et avoir des conséquences néfastes sur le plan psychologique à long terme, ce qui entraîne de graves problèmes de santé, tels que la dépression, la perte d’estime de soi ou encore des troubles du sommeil.</a:t>
            </a:r>
          </a:p>
          <a:p>
            <a:pPr algn="just"/>
            <a:endParaRPr lang="en-US" dirty="0"/>
          </a:p>
          <a:p>
            <a:pPr algn="just"/>
            <a:r>
              <a:rPr lang="fr-FR" dirty="0"/>
              <a:t>L’enquête européenne par téléphone sur les conditions de travail (EWCTS), menée par </a:t>
            </a:r>
            <a:r>
              <a:rPr lang="fr-FR" dirty="0" err="1"/>
              <a:t>Eurofound</a:t>
            </a:r>
            <a:r>
              <a:rPr lang="fr-FR" dirty="0"/>
              <a:t> en 2021, a révélé qu’</a:t>
            </a:r>
            <a:r>
              <a:rPr lang="fr-FR" b="0" dirty="0"/>
              <a:t>en moyenne, </a:t>
            </a:r>
            <a:r>
              <a:rPr lang="fr-FR" b="1" dirty="0"/>
              <a:t>environ 13 % des travailleurs de l’UE avaient déjà été victimes d’une forme quelconque de comportement anti-social au travail</a:t>
            </a:r>
            <a:r>
              <a:rPr lang="fr-FR" dirty="0"/>
              <a:t>.</a:t>
            </a:r>
          </a:p>
          <a:p>
            <a:pPr algn="just"/>
            <a:endParaRPr lang="en-US" dirty="0"/>
          </a:p>
          <a:p>
            <a:pPr algn="just"/>
            <a:r>
              <a:rPr lang="fr-FR" b="1" dirty="0"/>
              <a:t>Les femmes sont plus enclines à signaler des comportements sociaux néfastes au travail.</a:t>
            </a:r>
            <a:r>
              <a:rPr lang="fr-FR" dirty="0"/>
              <a:t> Récemment, l’enquête de l’UE sur la violence fondée sur le genre menée conjointement par Eurostat, la FRA et l’EIGE a révélé ce qui suit:</a:t>
            </a:r>
          </a:p>
          <a:p>
            <a:pPr marL="171450" indent="-171450" algn="just">
              <a:buFont typeface="Arial" panose="020B0604020202020204" pitchFamily="34" charset="0"/>
              <a:buChar char="•"/>
            </a:pPr>
            <a:r>
              <a:rPr lang="fr-FR" b="1" dirty="0"/>
              <a:t>30,8 % des femmes ont déjà été victimes de harcèlement sexuel au travail au cours de leur vie</a:t>
            </a:r>
            <a:r>
              <a:rPr lang="fr-FR" b="0" dirty="0"/>
              <a:t>;</a:t>
            </a:r>
            <a:r>
              <a:rPr lang="fr-FR" dirty="0"/>
              <a:t> </a:t>
            </a:r>
            <a:r>
              <a:rPr lang="fr-FR" b="1" dirty="0"/>
              <a:t>et </a:t>
            </a:r>
          </a:p>
          <a:p>
            <a:pPr marL="171450" indent="-171450" algn="just">
              <a:buFont typeface="Arial" panose="020B0604020202020204" pitchFamily="34" charset="0"/>
              <a:buChar char="•"/>
            </a:pPr>
            <a:r>
              <a:rPr lang="fr-FR" b="1" dirty="0"/>
              <a:t>4,3 % des femmes ont été victimes de harcèlement sexuel au cours des 12 derniers mois</a:t>
            </a:r>
            <a:r>
              <a:rPr lang="fr-FR" b="0" dirty="0"/>
              <a:t>; </a:t>
            </a:r>
          </a:p>
          <a:p>
            <a:pPr marL="171450" indent="-171450" algn="just">
              <a:buFont typeface="Arial" panose="020B0604020202020204" pitchFamily="34" charset="0"/>
              <a:buChar char="•"/>
            </a:pPr>
            <a:r>
              <a:rPr lang="fr-FR" dirty="0"/>
              <a:t>Les </a:t>
            </a:r>
            <a:r>
              <a:rPr lang="fr-FR" b="1" dirty="0"/>
              <a:t>jeunes femmes</a:t>
            </a:r>
            <a:r>
              <a:rPr lang="fr-FR" dirty="0"/>
              <a:t> font état d’une prévalence plus élevée, </a:t>
            </a:r>
            <a:r>
              <a:rPr lang="fr-FR" b="1" dirty="0"/>
              <a:t>deux sur cinq ayant été victimes de harcèlement sexuel au travail au cours de leur vie.</a:t>
            </a:r>
          </a:p>
          <a:p>
            <a:pPr algn="just"/>
            <a:endParaRPr lang="en-US" dirty="0"/>
          </a:p>
          <a:p>
            <a:pPr algn="just"/>
            <a:r>
              <a:rPr lang="fr-FR" b="1" dirty="0"/>
              <a:t>La numérisation croissante du travail</a:t>
            </a:r>
            <a:r>
              <a:rPr lang="fr-FR" dirty="0"/>
              <a:t> ainsi que l’utilisation et la dépendance grandissantes vis-à-vis des TIC dans la vie professionnelle ont </a:t>
            </a:r>
            <a:r>
              <a:rPr lang="fr-FR" b="1" dirty="0"/>
              <a:t>donné naissance à de nouvelles formes de comportements antisociaux</a:t>
            </a:r>
            <a:r>
              <a:rPr lang="fr-FR" dirty="0"/>
              <a:t>, notamment le cyberharcèlement et le harcèlement en ligne.</a:t>
            </a:r>
          </a:p>
          <a:p>
            <a:pPr algn="just"/>
            <a:r>
              <a:rPr lang="fr-FR"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r-FR" dirty="0"/>
              <a:t>Dans l’ensemble, </a:t>
            </a:r>
            <a:r>
              <a:rPr lang="fr-FR" b="1" dirty="0"/>
              <a:t>27,2 % des femmes ont été victimes de harcèlement sexuel au travail de la part d’un homme</a:t>
            </a:r>
            <a:r>
              <a:rPr lang="fr-FR" dirty="0"/>
              <a:t>, tandis que </a:t>
            </a:r>
            <a:r>
              <a:rPr lang="fr-FR" b="1" dirty="0"/>
              <a:t>30,8 % des femmes ont été victimes de harcèlement sexuel au travail de la part d’«un agresseur de l’un des deux sexes»</a:t>
            </a:r>
            <a:r>
              <a:rPr lang="fr-FR" dirty="0"/>
              <a:t>.</a:t>
            </a:r>
          </a:p>
          <a:p>
            <a:pPr marL="0" indent="0">
              <a:buFont typeface="Arial" panose="020B0604020202020204" pitchFamily="34" charset="0"/>
              <a:buNone/>
            </a:pPr>
            <a:r>
              <a:rPr lang="fr-FR" dirty="0"/>
              <a:t> </a:t>
            </a:r>
          </a:p>
          <a:p>
            <a:pPr marL="171450" indent="-171450">
              <a:buFont typeface="Arial" panose="020B0604020202020204" pitchFamily="34" charset="0"/>
              <a:buChar char="•"/>
            </a:pPr>
            <a:r>
              <a:rPr lang="fr-FR" dirty="0"/>
              <a:t>Au vu de ces résultats, il est possible de conclure que la plupart des cas de harcèlement sexuel à l’encontre des femmes sont le fait d’hommes.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fr-FR" dirty="0"/>
              <a:t>En ce qui concerne ces </a:t>
            </a:r>
            <a:r>
              <a:rPr lang="fr-FR" b="1" dirty="0"/>
              <a:t>harceleurs</a:t>
            </a:r>
            <a:r>
              <a:rPr lang="fr-FR" dirty="0"/>
              <a:t>:</a:t>
            </a:r>
          </a:p>
          <a:p>
            <a:pPr marL="0" indent="0">
              <a:buFont typeface="Arial" panose="020B0604020202020204" pitchFamily="34" charset="0"/>
              <a:buNone/>
            </a:pPr>
            <a:r>
              <a:rPr lang="fr-FR" dirty="0"/>
              <a:t>      - </a:t>
            </a:r>
            <a:r>
              <a:rPr lang="fr-FR" b="1" dirty="0"/>
              <a:t>15,8 % des femmes </a:t>
            </a:r>
            <a:r>
              <a:rPr lang="fr-FR" dirty="0"/>
              <a:t>dans l’EU-27 ont déjà été victimes de harcèlement sexuel de la part d’un collègue; et </a:t>
            </a:r>
          </a:p>
          <a:p>
            <a:pPr marL="0" indent="0">
              <a:buFont typeface="Arial" panose="020B0604020202020204" pitchFamily="34" charset="0"/>
              <a:buNone/>
            </a:pPr>
            <a:r>
              <a:rPr lang="fr-FR" dirty="0"/>
              <a:t>      - </a:t>
            </a:r>
            <a:r>
              <a:rPr lang="fr-FR" b="1" dirty="0"/>
              <a:t>7,4 % d’entre elles ont été victimes de harcèlement sexuel </a:t>
            </a:r>
            <a:r>
              <a:rPr lang="fr-FR" dirty="0"/>
              <a:t>de la part d’un supérieur hiérarchique ou d’un superviseur; </a:t>
            </a:r>
          </a:p>
          <a:p>
            <a:pPr marL="0" indent="0">
              <a:buFont typeface="Arial" panose="020B0604020202020204" pitchFamily="34" charset="0"/>
              <a:buNone/>
            </a:pPr>
            <a:r>
              <a:rPr lang="fr-FR" dirty="0"/>
              <a:t>      - tandis que </a:t>
            </a:r>
            <a:r>
              <a:rPr lang="fr-FR" b="1" dirty="0"/>
              <a:t>9,3 % ont indiqué que le harcèlement sexuel avait été commis par un autre homme dans le cadre professionnel</a:t>
            </a:r>
            <a:r>
              <a:rPr lang="fr-FR" dirty="0"/>
              <a:t>, y compris un client.</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fr-FR" dirty="0"/>
              <a:t>La violence et le harcèlement au travail ne deviennent pas importants seulement lorsqu’un incident grave se produit. </a:t>
            </a:r>
          </a:p>
          <a:p>
            <a:pPr algn="just"/>
            <a:endParaRPr lang="en-US" dirty="0"/>
          </a:p>
          <a:p>
            <a:pPr algn="just"/>
            <a:r>
              <a:rPr lang="fr-FR" dirty="0"/>
              <a:t>La prévention de la violence peut être abordée de la manière suivante: </a:t>
            </a:r>
          </a:p>
          <a:p>
            <a:pPr marL="171450" indent="-171450" algn="just">
              <a:buFont typeface="Arial" panose="020B0604020202020204" pitchFamily="34" charset="0"/>
              <a:buChar char="•"/>
            </a:pPr>
            <a:r>
              <a:rPr lang="fr-FR" b="1" dirty="0"/>
              <a:t>préciser ce qu’est un comportement respectueux</a:t>
            </a:r>
            <a:r>
              <a:rPr lang="fr-FR" dirty="0"/>
              <a:t>, définir clairement les rôles de chacun et s’assurer que les attentes sont bien comprises en cas de problème;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dirty="0">
                <a:cs typeface="Arial"/>
              </a:rPr>
              <a:t>examiner les causes profondes ou les facteurs contributifs</a:t>
            </a:r>
            <a:r>
              <a:rPr lang="fr-FR" b="0" dirty="0">
                <a:cs typeface="Arial"/>
              </a:rPr>
              <a:t>;</a:t>
            </a:r>
            <a:r>
              <a:rPr lang="fr-FR" b="1" dirty="0">
                <a:cs typeface="Arial"/>
              </a:rPr>
              <a:t> </a:t>
            </a:r>
            <a:r>
              <a:rPr lang="fr-FR" b="0" dirty="0">
                <a:cs typeface="Arial"/>
              </a:rPr>
              <a:t>chaque situation peut vous apporter des informations utiles sur les sources de risque au sein de votre entreprise, qu’il s’agisse de la pression liée à la charge de travail, du travail en solitaire, des interactions avec les clients, de limites floues dans la communication numérique ou d’une supervision quotidienne insuffisante; </a:t>
            </a:r>
          </a:p>
          <a:p>
            <a:pPr marL="171450" indent="-171450" algn="just">
              <a:buFont typeface="Arial" panose="020B0604020202020204" pitchFamily="34" charset="0"/>
              <a:buChar char="•"/>
            </a:pPr>
            <a:r>
              <a:rPr lang="fr-FR" b="1" dirty="0"/>
              <a:t>répondre aux problèmes de manière équitable et efficace afin de (re)créer de la confiance et de veiller à ce qu’ils ne se reproduisent pas</a:t>
            </a:r>
            <a:r>
              <a:rPr lang="fr-FR" b="0" dirty="0"/>
              <a:t>,</a:t>
            </a:r>
            <a:r>
              <a:rPr lang="fr-FR" b="1" dirty="0"/>
              <a:t> </a:t>
            </a:r>
            <a:r>
              <a:rPr lang="fr-FR" dirty="0"/>
              <a:t>par exemple en offrant aux travailleurs un espace leur permettant de s’exprimer en toute confidentialité, d’écouter et de consigner les faits essentiels de tout évènement;</a:t>
            </a:r>
          </a:p>
          <a:p>
            <a:pPr marL="171450" indent="-171450" algn="just">
              <a:buFont typeface="Arial" panose="020B0604020202020204" pitchFamily="34" charset="0"/>
              <a:buChar char="•"/>
            </a:pPr>
            <a:r>
              <a:rPr lang="fr-FR" b="1" dirty="0"/>
              <a:t>recenser les domaines à améliorer</a:t>
            </a:r>
            <a:r>
              <a:rPr lang="fr-FR" dirty="0"/>
              <a:t>: il peut s’agir de problèmes ou de risques dans votre entreprise, par exemple la pression liée à la charge de travail, le travail en solitaire, les interactions avec les clients, des limites floues dans la communication numérique ou une supervision quotidienne insuffisante; </a:t>
            </a:r>
          </a:p>
          <a:p>
            <a:pPr marL="171450" indent="-171450" algn="just">
              <a:buFont typeface="Arial" panose="020B0604020202020204" pitchFamily="34" charset="0"/>
              <a:buChar char="•"/>
            </a:pPr>
            <a:r>
              <a:rPr lang="fr-FR" b="1" dirty="0"/>
              <a:t>associer les travailleurs</a:t>
            </a:r>
            <a:r>
              <a:rPr lang="fr-FR" dirty="0"/>
              <a:t>, afin de renforcer l’engagement, la confiance et le sens de la responsabilité partagée en matière de prévention de la violence;</a:t>
            </a:r>
          </a:p>
          <a:p>
            <a:pPr marL="171450" indent="-171450" algn="just">
              <a:buFont typeface="Arial" panose="020B0604020202020204" pitchFamily="34" charset="0"/>
              <a:buChar char="•"/>
            </a:pPr>
            <a:r>
              <a:rPr lang="fr-FR" b="1" dirty="0"/>
              <a:t>donner l’exemple en tant qu’organisation</a:t>
            </a:r>
            <a:r>
              <a:rPr lang="fr-FR" dirty="0"/>
              <a:t>, pour montrer que la prévention de la violence est une priorité et une valeur fondamentale, tant par vos paroles que par vos actes.   </a:t>
            </a:r>
          </a:p>
          <a:p>
            <a:pPr algn="just"/>
            <a:endParaRPr lang="en-US" b="1" dirty="0"/>
          </a:p>
          <a:p>
            <a:r>
              <a:rPr lang="fr-FR" b="1" dirty="0"/>
              <a:t>Ressource de campagne</a:t>
            </a:r>
            <a:r>
              <a:rPr lang="fr-FR" dirty="0"/>
              <a:t>: le guide à paraître sur la gestion et la prévention de la violence destiné aux entreprises de taille moyenne.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fr-FR" sz="1200" b="1" dirty="0"/>
              <a:t>Troubles </a:t>
            </a:r>
            <a:r>
              <a:rPr lang="fr-FR" sz="1200" b="1" dirty="0" err="1"/>
              <a:t>musculo-squelettiques</a:t>
            </a:r>
            <a:r>
              <a:rPr lang="fr-FR" sz="1200" b="1" dirty="0"/>
              <a:t> (TMS)</a:t>
            </a:r>
          </a:p>
          <a:p>
            <a:pPr marL="171450" indent="-171450">
              <a:buFont typeface="Arial" panose="020B0604020202020204" pitchFamily="34" charset="0"/>
              <a:buChar char="•"/>
            </a:pPr>
            <a:r>
              <a:rPr lang="fr-FR" sz="1200" b="0" dirty="0"/>
              <a:t>des exigences professionnelles élevées, un faible niveau de contrôle et du stress peuvent accroître le risque et la gravité des TMS;</a:t>
            </a:r>
          </a:p>
          <a:p>
            <a:pPr marL="171450" indent="-171450">
              <a:buFont typeface="Arial" panose="020B0604020202020204" pitchFamily="34" charset="0"/>
              <a:buChar char="•"/>
            </a:pPr>
            <a:r>
              <a:rPr lang="fr-FR" sz="1200" b="0" dirty="0"/>
              <a:t>les TMS peuvent avoir des répercussions sur le bien-être mental, la résilience et la capacité de travail;</a:t>
            </a:r>
          </a:p>
          <a:p>
            <a:pPr marL="171450" indent="-171450">
              <a:buFont typeface="Arial" panose="020B0604020202020204" pitchFamily="34" charset="0"/>
              <a:buChar char="•"/>
            </a:pPr>
            <a:r>
              <a:rPr lang="fr-FR" sz="1200" b="0" dirty="0"/>
              <a:t>les risques psychosociaux peuvent retarder le rétablissement et le retour au travail.</a:t>
            </a:r>
          </a:p>
          <a:p>
            <a:pPr marL="0" indent="0">
              <a:buNone/>
            </a:pPr>
            <a:r>
              <a:rPr lang="fr-FR" sz="1200" b="1" dirty="0"/>
              <a:t>Facteurs environnementaux ayant une incidence sur la santé mentale </a:t>
            </a:r>
          </a:p>
          <a:p>
            <a:pPr marL="171450" indent="-171450">
              <a:buFont typeface="Arial" panose="020B0604020202020204" pitchFamily="34" charset="0"/>
              <a:buChar char="•"/>
            </a:pPr>
            <a:r>
              <a:rPr lang="fr-FR" sz="1200" b="0" dirty="0"/>
              <a:t>les conditions physiques, telles que le bruit, la température et l’exposition aux produits chimiques, peuvent accroître le stress et la fatigue;</a:t>
            </a:r>
          </a:p>
          <a:p>
            <a:pPr marL="171450" indent="-171450">
              <a:buFont typeface="Arial" panose="020B0604020202020204" pitchFamily="34" charset="0"/>
              <a:buChar char="•"/>
            </a:pPr>
            <a:r>
              <a:rPr lang="fr-FR" sz="1200" b="0" dirty="0"/>
              <a:t>ces conditions interagissent souvent avec la charge de travail, les contraintes de temps et les facteurs organisationnels;</a:t>
            </a:r>
          </a:p>
          <a:p>
            <a:pPr marL="171450" indent="-171450">
              <a:buFont typeface="Arial" panose="020B0604020202020204" pitchFamily="34" charset="0"/>
              <a:buChar char="•"/>
            </a:pPr>
            <a:r>
              <a:rPr lang="fr-FR" sz="1200" b="0" dirty="0"/>
              <a:t>la combinaison de ces expositions peut accroître la tension mentale et les risques pour la sécurité.</a:t>
            </a:r>
          </a:p>
          <a:p>
            <a:pPr marL="0" indent="0">
              <a:buNone/>
            </a:pPr>
            <a:r>
              <a:rPr lang="fr-FR" sz="1200" b="1" noProof="0" dirty="0"/>
              <a:t>Accidents du travail et santé mentale</a:t>
            </a:r>
          </a:p>
          <a:p>
            <a:pPr marL="171450" indent="-171450">
              <a:buFont typeface="Arial" panose="020B0604020202020204" pitchFamily="34" charset="0"/>
              <a:buChar char="•"/>
            </a:pPr>
            <a:r>
              <a:rPr lang="fr-FR" sz="1200" b="0" noProof="0" dirty="0"/>
              <a:t>les risques psychosociaux (fatigue, contraintes de temps, etc.) peuvent accroître les risques d’accidents;</a:t>
            </a:r>
          </a:p>
          <a:p>
            <a:pPr marL="171450" indent="-171450">
              <a:buFont typeface="Arial" panose="020B0604020202020204" pitchFamily="34" charset="0"/>
              <a:buChar char="•"/>
            </a:pPr>
            <a:r>
              <a:rPr lang="fr-FR" sz="1200" b="0" noProof="0" dirty="0"/>
              <a:t>les accidents et les blessures peuvent entraîner des problèmes de santé mentale;</a:t>
            </a:r>
          </a:p>
          <a:p>
            <a:pPr marL="171450" indent="-171450">
              <a:buFont typeface="Arial" panose="020B0604020202020204" pitchFamily="34" charset="0"/>
              <a:buChar char="•"/>
            </a:pPr>
            <a:r>
              <a:rPr lang="fr-FR" sz="1200" b="0" noProof="0" dirty="0"/>
              <a:t>la sécurité est influencée à la fois par des facteurs physiques et organisationnels. </a:t>
            </a:r>
          </a:p>
          <a:p>
            <a:pPr marL="171450" indent="-171450">
              <a:buFont typeface="Arial" panose="020B0604020202020204" pitchFamily="34" charset="0"/>
              <a:buChar char="•"/>
            </a:pPr>
            <a:endParaRPr lang="en-US" sz="1200" b="0" noProof="0" dirty="0"/>
          </a:p>
          <a:p>
            <a:r>
              <a:rPr lang="fr-FR" sz="1200" b="0" noProof="0" dirty="0"/>
              <a:t>Il convient de noter que les </a:t>
            </a:r>
            <a:r>
              <a:rPr lang="fr-FR" sz="1200" b="1" noProof="0" dirty="0">
                <a:solidFill>
                  <a:schemeClr val="tx1"/>
                </a:solidFill>
                <a:effectLst/>
                <a:latin typeface="+mn-lt"/>
                <a:ea typeface="+mn-lt"/>
                <a:cs typeface="+mn-cs"/>
              </a:rPr>
              <a:t>performances en matière de sécurité</a:t>
            </a:r>
            <a:r>
              <a:rPr lang="fr-FR" sz="1200" b="1" dirty="0">
                <a:solidFill>
                  <a:schemeClr val="tx1"/>
                </a:solidFill>
                <a:effectLst/>
                <a:latin typeface="+mn-lt"/>
                <a:ea typeface="+mn-lt"/>
                <a:cs typeface="+mn-cs"/>
              </a:rPr>
              <a:t> mesurent l’efficacité des efforts engagés par une organisation pour protéger la sécurité et la santé des travailleurs.</a:t>
            </a:r>
          </a:p>
          <a:p>
            <a:r>
              <a:rPr lang="fr-FR" sz="1200" dirty="0">
                <a:solidFill>
                  <a:schemeClr val="tx1"/>
                </a:solidFill>
                <a:effectLst/>
                <a:latin typeface="+mn-lt"/>
                <a:ea typeface="+mn-lt"/>
                <a:cs typeface="+mn-cs"/>
              </a:rPr>
              <a:t>Elles sont généralement évaluées sur la base des éléments suivants:</a:t>
            </a:r>
          </a:p>
          <a:p>
            <a:pPr marL="171450" indent="-171450">
              <a:buFont typeface="Arial" panose="020B0604020202020204" pitchFamily="34" charset="0"/>
              <a:buChar char="•"/>
            </a:pPr>
            <a:r>
              <a:rPr lang="fr-FR" sz="1200" b="1" dirty="0">
                <a:solidFill>
                  <a:schemeClr val="tx1"/>
                </a:solidFill>
                <a:effectLst/>
                <a:latin typeface="+mn-lt"/>
                <a:ea typeface="+mn-lt"/>
                <a:cs typeface="+mn-cs"/>
              </a:rPr>
              <a:t>Indicateurs retardés (résultats)</a:t>
            </a:r>
          </a:p>
          <a:p>
            <a:r>
              <a:rPr lang="fr-FR" sz="1200" dirty="0">
                <a:solidFill>
                  <a:schemeClr val="tx1"/>
                </a:solidFill>
                <a:effectLst/>
                <a:latin typeface="+mn-lt"/>
                <a:ea typeface="+mn-lt"/>
                <a:cs typeface="+mn-cs"/>
              </a:rPr>
              <a:t>Ces indicateurs mesurent des événements qui se sont déjà produits, tels que le nombre d’accidents, de blessures ou de quasi-accidents, l’absentéisme dû à des problèmes de santé liés au travail, etc.</a:t>
            </a:r>
          </a:p>
          <a:p>
            <a:pPr marL="171450" indent="-171450">
              <a:buFont typeface="Arial" panose="020B0604020202020204" pitchFamily="34" charset="0"/>
              <a:buChar char="•"/>
            </a:pPr>
            <a:r>
              <a:rPr lang="fr-FR" sz="1200" b="1" dirty="0">
                <a:solidFill>
                  <a:schemeClr val="tx1"/>
                </a:solidFill>
                <a:effectLst/>
                <a:latin typeface="+mn-lt"/>
                <a:ea typeface="+mn-lt"/>
                <a:cs typeface="+mn-cs"/>
              </a:rPr>
              <a:t>Indicateurs avancés (activités de prévention)</a:t>
            </a:r>
          </a:p>
          <a:p>
            <a:r>
              <a:rPr lang="fr-FR" sz="1200" dirty="0">
                <a:solidFill>
                  <a:schemeClr val="tx1"/>
                </a:solidFill>
                <a:effectLst/>
                <a:latin typeface="+mn-lt"/>
                <a:ea typeface="+mn-lt"/>
                <a:cs typeface="+mn-cs"/>
              </a:rPr>
              <a:t>Ces indicateurs permettent de déterminer si les systèmes de prévention fonctionnent, notamment les analyses des risques effectuées, la participation des travailleurs aux activités liées à la santé et à la sécurité au travail, etc.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fr-FR" b="1" dirty="0"/>
              <a:t>Comment lutter contre l’exposition combinée</a:t>
            </a:r>
            <a:r>
              <a:rPr lang="fr-FR" dirty="0"/>
              <a:t>? Avec une approche de la prévention intégrée.</a:t>
            </a:r>
          </a:p>
          <a:p>
            <a:pPr marL="0" lvl="0" indent="0">
              <a:buNone/>
            </a:pPr>
            <a:r>
              <a:rPr lang="fr-FR" dirty="0"/>
              <a:t>Celle-ci peut inclure, par exemple: </a:t>
            </a:r>
          </a:p>
          <a:p>
            <a:pPr marL="171450" lvl="0" indent="-171450">
              <a:buFont typeface="Arial" panose="020B0604020202020204" pitchFamily="34" charset="0"/>
              <a:buChar char="•"/>
            </a:pPr>
            <a:r>
              <a:rPr lang="fr-FR" dirty="0"/>
              <a:t>une prévention ciblée des troubles </a:t>
            </a:r>
            <a:r>
              <a:rPr lang="fr-FR" dirty="0" err="1"/>
              <a:t>musculo-squelettiques</a:t>
            </a:r>
            <a:r>
              <a:rPr lang="fr-FR" dirty="0"/>
              <a:t> et des </a:t>
            </a:r>
            <a:r>
              <a:rPr lang="fr-FR" b="0" dirty="0"/>
              <a:t>tensions physique grâce à des mesures ergonomiques, à la redéfinition des tâches et à un temps de récupération adéquat; </a:t>
            </a:r>
          </a:p>
          <a:p>
            <a:pPr marL="171450" lvl="0" indent="-171450">
              <a:buFont typeface="Arial" panose="020B0604020202020204" pitchFamily="34" charset="0"/>
              <a:buChar char="•"/>
            </a:pPr>
            <a:r>
              <a:rPr lang="fr-FR" b="0" dirty="0"/>
              <a:t>l’amélioration des conditions dans l’environnement de </a:t>
            </a:r>
            <a:r>
              <a:rPr lang="fr-FR" dirty="0"/>
              <a:t>travail </a:t>
            </a:r>
            <a:r>
              <a:rPr lang="fr-FR" b="0" dirty="0"/>
              <a:t>(bruit, vibration, chaleur/froid, éclairage, conception de l’espace de travail) afin de réduire l’incidence sur le stress et la santé mentale; </a:t>
            </a:r>
          </a:p>
          <a:p>
            <a:pPr marL="171450" lvl="0" indent="-171450">
              <a:buFont typeface="Arial" panose="020B0604020202020204" pitchFamily="34" charset="0"/>
              <a:buChar char="•"/>
            </a:pPr>
            <a:r>
              <a:rPr lang="fr-FR" dirty="0"/>
              <a:t>la prévention des accidents </a:t>
            </a:r>
            <a:r>
              <a:rPr lang="fr-FR" b="0" dirty="0"/>
              <a:t>en s’attaquant aux facteurs organisationnels et psychosociaux favorisant les comportements dangereux et une attention réduite; </a:t>
            </a:r>
          </a:p>
          <a:p>
            <a:pPr marL="171450" lvl="0" indent="-171450">
              <a:buFont typeface="Arial" panose="020B0604020202020204" pitchFamily="34" charset="0"/>
              <a:buChar char="•"/>
            </a:pPr>
            <a:r>
              <a:rPr lang="fr-FR" b="0" dirty="0"/>
              <a:t>l’accent mis </a:t>
            </a:r>
            <a:r>
              <a:rPr lang="fr-FR" dirty="0"/>
              <a:t>sur les secteurs à haut risque et les groupes vulnérables, </a:t>
            </a:r>
            <a:r>
              <a:rPr lang="fr-FR" b="0" dirty="0"/>
              <a:t>notamment les entreprises de taille moyenne, le secteur du bâtiment, l’agriculture et les travailleurs occupant des emplois précaires ou exigeants sur le plan physique.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mn-lt"/>
                <a:cs typeface="+mn-cs"/>
              </a:rPr>
              <a:t>Le secteur de la santé et de l’aide sociale joue un rôle important dans les sociétés européennes en faveur de la santé et du bien-être de tous, ainsi que pour l’économie en général.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mn-lt"/>
                <a:cs typeface="+mn-cs"/>
              </a:rPr>
              <a:t>Ce secteur est un important créateur d’emplois au sein de l’économie de 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mn-lt"/>
                <a:cs typeface="+mn-cs"/>
              </a:rPr>
              <a:t>Selon les statistiques de l’EFT d’Eurostat, plus de 21,5 millions de personnes étaient employées dans le secteur de la santé et de l’aide sociale (NACE Q) en 2022. La plupart de ces travailleurs interviennent dans le sous-secteur de la santé, qui compte environ 12,5 millions d’employés.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mn-lt"/>
                <a:ea typeface="+mn-lt"/>
                <a:cs typeface="+mn-cs"/>
              </a:rPr>
              <a:t>L’emploi dans le secteur de la santé et de l’aide sociale n’a cessé d’augmenter au cours des dix dernières années, une tendance observée dans tous les sous-secteurs. Le secteur de la santé et de l’aide sociale représente 11 % de la totalité des emplois </a:t>
            </a:r>
            <a:r>
              <a:rPr lang="fr-FR" sz="1200" dirty="0">
                <a:solidFill>
                  <a:schemeClr val="tx1"/>
                </a:solidFill>
                <a:effectLst/>
                <a:highlight>
                  <a:srgbClr val="FFFF00"/>
                </a:highlight>
                <a:latin typeface="+mn-lt"/>
                <a:ea typeface="+mn-lt"/>
                <a:cs typeface="+mn-cs"/>
              </a:rPr>
              <a:t>dans l’ensemble de l’économie</a:t>
            </a:r>
            <a:r>
              <a:rPr lang="fr-FR" sz="1200" dirty="0">
                <a:solidFill>
                  <a:schemeClr val="tx1"/>
                </a:solidFill>
                <a:effectLst/>
                <a:latin typeface="+mn-lt"/>
                <a:ea typeface="+mn-lt"/>
                <a:cs typeface="+mn-cs"/>
              </a:rPr>
              <a:t>.</a:t>
            </a:r>
            <a:r>
              <a:rPr lang="fr-FR" sz="1200" dirty="0">
                <a:solidFill>
                  <a:schemeClr val="tx1"/>
                </a:solidFill>
                <a:effectLst/>
                <a:highlight>
                  <a:srgbClr val="FFFF00"/>
                </a:highlight>
                <a:latin typeface="+mn-lt"/>
                <a:ea typeface="+mn-lt"/>
                <a:cs typeface="+mn-cs"/>
              </a:rPr>
              <a:t> </a:t>
            </a:r>
          </a:p>
          <a:p>
            <a:endParaRPr lang="fr-FR" dirty="0"/>
          </a:p>
          <a:p>
            <a:r>
              <a:rPr lang="fr-FR" dirty="0"/>
              <a:t>Il englobe diverses activités, telles que: </a:t>
            </a:r>
          </a:p>
          <a:p>
            <a:pPr marL="171450" indent="-171450">
              <a:buFont typeface="Arial" panose="020B0604020202020204" pitchFamily="34" charset="0"/>
              <a:buChar char="•"/>
            </a:pPr>
            <a:r>
              <a:rPr lang="fr-FR" sz="1200" b="0" i="0" dirty="0">
                <a:solidFill>
                  <a:schemeClr val="tx1"/>
                </a:solidFill>
                <a:effectLst/>
                <a:latin typeface="+mn-lt"/>
                <a:ea typeface="+mn-lt"/>
                <a:cs typeface="+mn-cs"/>
              </a:rPr>
              <a:t>les soins de santé dans les hôpitaux, les cliniques, les cabinets médicaux ou dentaires, par exemple;</a:t>
            </a:r>
          </a:p>
          <a:p>
            <a:pPr marL="171450" indent="-171450">
              <a:buFont typeface="Arial" panose="020B0604020202020204" pitchFamily="34" charset="0"/>
              <a:buChar char="•"/>
            </a:pPr>
            <a:r>
              <a:rPr lang="fr-FR" sz="1200" b="0" i="0" dirty="0">
                <a:solidFill>
                  <a:schemeClr val="tx1"/>
                </a:solidFill>
                <a:effectLst/>
                <a:latin typeface="+mn-lt"/>
                <a:ea typeface="+mn-lt"/>
                <a:cs typeface="+mn-cs"/>
              </a:rPr>
              <a:t>les soins résidentiels pour les personnes âgées, les personnes handicapées et les patients souffrant de problèmes de santé mentale dans les établissements résidentiels et les maisons de retraite; et</a:t>
            </a:r>
          </a:p>
          <a:p>
            <a:pPr marL="171450" indent="-171450">
              <a:buFont typeface="Arial" panose="020B0604020202020204" pitchFamily="34" charset="0"/>
              <a:buChar char="•"/>
            </a:pPr>
            <a:r>
              <a:rPr lang="fr-FR" sz="1200" b="0" i="0" dirty="0">
                <a:solidFill>
                  <a:schemeClr val="tx1"/>
                </a:solidFill>
                <a:effectLst/>
                <a:latin typeface="+mn-lt"/>
                <a:ea typeface="+mn-lt"/>
                <a:cs typeface="+mn-cs"/>
              </a:rPr>
              <a:t>le travail social (par exemple, les soins à domicile et l’accompagnement des personnes âgées, des personnes handicapées et des enfants).</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fr-FR" sz="1200" b="1" i="0" dirty="0">
                <a:solidFill>
                  <a:schemeClr val="tx1"/>
                </a:solidFill>
                <a:effectLst/>
                <a:latin typeface="+mn-lt"/>
                <a:ea typeface="+mn-lt"/>
                <a:cs typeface="+mn-cs"/>
              </a:rPr>
              <a:t>Au total, 31 % des travailleurs du secteur de la santé et de l’aide sociale ont fait état d’épisodes de stress, de dépression ou d’anxiété causés ou aggravés par le travail, un chiffre qui dépasse la moyenne européenne, tous secteurs confondus (Le pouls de la SST 2025). </a:t>
            </a:r>
            <a:r>
              <a:rPr lang="fr-FR" dirty="0"/>
              <a:t>Les données sont disponibles dans le document suivant: </a:t>
            </a:r>
            <a:r>
              <a:rPr lang="fr-FR" dirty="0">
                <a:hlinkClick r:id="rId3"/>
              </a:rPr>
              <a:t>OSH-pulse-2025-climate-digital-change_EN.pdf</a:t>
            </a:r>
            <a:r>
              <a:rPr lang="fr-FR" dirty="0"/>
              <a:t>, p. 56.</a:t>
            </a:r>
            <a:r>
              <a:rPr lang="fr-FR" sz="1200" b="1" i="0" dirty="0">
                <a:solidFill>
                  <a:schemeClr val="tx1"/>
                </a:solidFill>
                <a:effectLst/>
                <a:latin typeface="+mn-lt"/>
                <a:ea typeface="+mn-lt"/>
                <a:cs typeface="+mn-cs"/>
              </a:rPr>
              <a:t> </a:t>
            </a:r>
            <a:br>
              <a:rPr lang="fr-FR" dirty="0"/>
            </a:b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a:t>
            </a:r>
            <a:r>
              <a:rPr lang="fr-FR" dirty="0"/>
              <a:t>https://osha.europa.eu/sites/default/files/documents/HeSCare-OSH-Figures_EN.pdf (Rapport sur la santé et la sécurité au travail dans le secteur de la santé en chiffres)</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dirty="0"/>
              <a:t>Le graphique présenté ici contient des données permettant de comparer les risques psychosociaux rencontrés au cours d’activités dans le secteur de la santé humaine et du travail social (secteur de la santé et de l’aide sociale) à ceux de l’ensemble des secteurs dans les 27 États membres de l’UE. </a:t>
            </a:r>
          </a:p>
          <a:p>
            <a:endParaRPr lang="fr-FR" dirty="0"/>
          </a:p>
          <a:p>
            <a:r>
              <a:rPr lang="fr-FR" dirty="0"/>
              <a:t>Les risques psychosociaux présentés sont les suivants: </a:t>
            </a:r>
          </a:p>
          <a:p>
            <a:pPr marL="171450" indent="-171450">
              <a:buFont typeface="Arial" panose="020B0604020202020204" pitchFamily="34" charset="0"/>
              <a:buChar char="•"/>
            </a:pPr>
            <a:r>
              <a:rPr lang="fr-FR" dirty="0"/>
              <a:t>le travail avec des clients, des patients, des élèves difficiles, etc.; </a:t>
            </a:r>
          </a:p>
          <a:p>
            <a:pPr marL="171450" indent="-171450">
              <a:buFont typeface="Arial" panose="020B0604020202020204" pitchFamily="34" charset="0"/>
              <a:buChar char="•"/>
            </a:pPr>
            <a:r>
              <a:rPr lang="fr-FR" dirty="0"/>
              <a:t>les contraintes de temps; </a:t>
            </a:r>
          </a:p>
          <a:p>
            <a:pPr marL="171450" indent="-171450">
              <a:buFont typeface="Arial" panose="020B0604020202020204" pitchFamily="34" charset="0"/>
              <a:buChar char="•"/>
            </a:pPr>
            <a:r>
              <a:rPr lang="fr-FR" dirty="0"/>
              <a:t>une mauvaise communication ou coopération avec les organisations; </a:t>
            </a:r>
          </a:p>
          <a:p>
            <a:pPr marL="171450" indent="-171450">
              <a:buFont typeface="Arial" panose="020B0604020202020204" pitchFamily="34" charset="0"/>
              <a:buChar char="•"/>
            </a:pPr>
            <a:r>
              <a:rPr lang="fr-FR" dirty="0"/>
              <a:t>les horaires de travail longs ou irréguliers; </a:t>
            </a:r>
          </a:p>
          <a:p>
            <a:pPr marL="171450" indent="-171450">
              <a:buFont typeface="Arial" panose="020B0604020202020204" pitchFamily="34" charset="0"/>
              <a:buChar char="•"/>
            </a:pPr>
            <a:r>
              <a:rPr lang="fr-FR" dirty="0"/>
              <a:t>la crainte de perdre son emploi.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dirty="0"/>
              <a:t>Cette diapositive se concentre sur les solutions spécifiques au secteur de la santé et de l’aide sociale, en mettant l’accent sur les approches préventives présentées dans le cadre du premier domaine prioritaire (voir diapositives 11 à 14), qui peuvent également être mises en œuvre dans ce contexte. </a:t>
            </a:r>
          </a:p>
          <a:p>
            <a:r>
              <a:rPr lang="fr-FR" dirty="0"/>
              <a:t>Par ailleurs, le secteur de la santé et de l’aide sociale est confronté à des défis spécifiques qui méritent des solutions adaptées, tels que: </a:t>
            </a:r>
          </a:p>
          <a:p>
            <a:pPr marL="285750" indent="-285750">
              <a:buFont typeface="Arial"/>
              <a:buChar char="•"/>
            </a:pPr>
            <a:r>
              <a:rPr lang="fr-FR" dirty="0"/>
              <a:t>l’intégration </a:t>
            </a:r>
            <a:r>
              <a:rPr lang="fr-FR" b="1" dirty="0"/>
              <a:t>d’analyses régulières des risques concernant les facteurs de risque psychosociaux </a:t>
            </a:r>
            <a:r>
              <a:rPr lang="fr-FR" dirty="0"/>
              <a:t>dans les pratiques globales de gestion des risques est cruciale;</a:t>
            </a:r>
          </a:p>
          <a:p>
            <a:pPr marL="285750" indent="-285750">
              <a:buFont typeface="Arial"/>
              <a:buChar char="•"/>
            </a:pPr>
            <a:r>
              <a:rPr lang="fr-FR" dirty="0"/>
              <a:t>la création </a:t>
            </a:r>
            <a:r>
              <a:rPr lang="fr-FR" b="1" dirty="0"/>
              <a:t>d’un environnement de travail favorable </a:t>
            </a:r>
            <a:r>
              <a:rPr lang="fr-FR" dirty="0"/>
              <a:t> en vue d’interventions efficaces visant à prévenir et à atténuer les risques psychosociaux (par exemple, par l’intermédiaire de groupes de soutien par les pairs);</a:t>
            </a:r>
          </a:p>
          <a:p>
            <a:pPr marL="285750" indent="-285750">
              <a:buFont typeface="Arial"/>
              <a:buChar char="•"/>
            </a:pPr>
            <a:r>
              <a:rPr lang="fr-FR" dirty="0"/>
              <a:t>la garantie </a:t>
            </a:r>
            <a:r>
              <a:rPr lang="fr-FR" b="1" dirty="0"/>
              <a:t>d’effectifs suffisants </a:t>
            </a:r>
            <a:r>
              <a:rPr lang="fr-FR" dirty="0"/>
              <a:t>pour gérer la charge de travail et réduire les ratios patient-professionnel;</a:t>
            </a:r>
          </a:p>
          <a:p>
            <a:pPr marL="285750" indent="-285750">
              <a:buFont typeface="Arial"/>
              <a:buChar char="•"/>
            </a:pPr>
            <a:r>
              <a:rPr lang="fr-FR" dirty="0"/>
              <a:t>la promotion de </a:t>
            </a:r>
            <a:r>
              <a:rPr lang="fr-FR" b="1" dirty="0"/>
              <a:t>l’autonomie dans le travail </a:t>
            </a:r>
            <a:r>
              <a:rPr lang="fr-FR" dirty="0"/>
              <a:t>en renforçant le contrôle des travailleurs sur leurs horaires et leurs processus décisionnels;</a:t>
            </a:r>
          </a:p>
          <a:p>
            <a:pPr marL="285750" indent="-285750">
              <a:buFont typeface="Arial"/>
              <a:buChar char="•"/>
            </a:pPr>
            <a:r>
              <a:rPr lang="fr-FR" dirty="0"/>
              <a:t>le paiement </a:t>
            </a:r>
            <a:r>
              <a:rPr lang="fr-FR" b="1" dirty="0"/>
              <a:t>d’une rémunération équitable et la reconnaissance des efforts déployés par les travailleurs</a:t>
            </a:r>
            <a:r>
              <a:rPr lang="fr-FR" dirty="0"/>
              <a:t>, qui sont essentiels pour la satisfaction au travail et la santé mentale;</a:t>
            </a:r>
          </a:p>
          <a:p>
            <a:pPr marL="285750" indent="-285750">
              <a:buFont typeface="Arial"/>
              <a:buChar char="•"/>
            </a:pPr>
            <a:r>
              <a:rPr lang="fr-FR" b="1" dirty="0"/>
              <a:t>la fourniture d’informations, d’actions de sensibilisation et de formations sur les risques psychosociaux </a:t>
            </a:r>
            <a:r>
              <a:rPr lang="fr-FR" dirty="0"/>
              <a:t>et les problèmes de santé mentale;</a:t>
            </a:r>
          </a:p>
          <a:p>
            <a:pPr marL="285750" indent="-285750">
              <a:buFont typeface="Arial"/>
              <a:buChar char="•"/>
            </a:pPr>
            <a:r>
              <a:rPr lang="fr-FR" b="1" dirty="0"/>
              <a:t>la mise en place d’initiatives réglementaires</a:t>
            </a:r>
            <a:r>
              <a:rPr lang="fr-FR" dirty="0"/>
              <a:t>, telles que des textes législatifs, des politiques non contraignantes ou reposant sur le volontariat élaborées par des organisations internationales, européennes et nationales afin de prévenir, gérer et traiter les risques psychosociaux.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fr-FR" sz="1200" noProof="0" dirty="0"/>
              <a:t>L’adaptation des lieux de travail </a:t>
            </a:r>
            <a:r>
              <a:rPr lang="fr-FR" sz="1200" b="0" noProof="0" dirty="0"/>
              <a:t>peut être une solution, notamment: </a:t>
            </a:r>
          </a:p>
          <a:p>
            <a:pPr marL="171450" indent="-171450">
              <a:buFont typeface="Arial" panose="020B0604020202020204" pitchFamily="34" charset="0"/>
              <a:buChar char="•"/>
            </a:pPr>
            <a:r>
              <a:rPr lang="fr-FR" sz="1200" b="0" noProof="0" dirty="0"/>
              <a:t>la mise à disposition d’espaces de travail plus calmes et avec moins de distractions; </a:t>
            </a:r>
          </a:p>
          <a:p>
            <a:pPr marL="171450" indent="-171450">
              <a:buFont typeface="Arial" panose="020B0604020202020204" pitchFamily="34" charset="0"/>
              <a:buChar char="•"/>
            </a:pPr>
            <a:r>
              <a:rPr lang="fr-FR" sz="1200" b="0" noProof="0" dirty="0"/>
              <a:t>l’adaptation temporaire des tâches professionnelles; </a:t>
            </a:r>
          </a:p>
          <a:p>
            <a:pPr marL="171450" indent="-171450">
              <a:buFont typeface="Arial" panose="020B0604020202020204" pitchFamily="34" charset="0"/>
              <a:buChar char="•"/>
            </a:pPr>
            <a:r>
              <a:rPr lang="fr-FR" sz="1200" b="0" noProof="0" dirty="0"/>
              <a:t>les aménagements à long terme des horaires flexibles;</a:t>
            </a:r>
          </a:p>
          <a:p>
            <a:pPr marL="171450" indent="-171450">
              <a:buFont typeface="Arial" panose="020B0604020202020204" pitchFamily="34" charset="0"/>
              <a:buChar char="•"/>
            </a:pPr>
            <a:r>
              <a:rPr lang="fr-FR" sz="1200" b="0" noProof="0" dirty="0"/>
              <a:t>le télétravail. </a:t>
            </a:r>
          </a:p>
          <a:p>
            <a:endParaRPr lang="en-GB" sz="1200" b="0" noProof="0" dirty="0"/>
          </a:p>
          <a:p>
            <a:r>
              <a:rPr lang="fr-FR" sz="1200" b="0" noProof="0" dirty="0"/>
              <a:t>Même si les problèmes de santé mentale ne sont pas nécessairement liés au travail, un </a:t>
            </a:r>
            <a:r>
              <a:rPr lang="fr-FR" sz="1200" noProof="0" dirty="0"/>
              <a:t>environnement professionnel favorable </a:t>
            </a:r>
            <a:r>
              <a:rPr lang="fr-FR" sz="1200" b="0" noProof="0" dirty="0"/>
              <a:t> et</a:t>
            </a:r>
            <a:r>
              <a:rPr lang="fr-FR" sz="1200" noProof="0" dirty="0"/>
              <a:t> inclusif</a:t>
            </a:r>
            <a:r>
              <a:rPr lang="fr-FR" sz="1200" b="0" noProof="0" dirty="0"/>
              <a:t> peut </a:t>
            </a:r>
            <a:r>
              <a:rPr lang="fr-FR" sz="1200" noProof="0" dirty="0"/>
              <a:t>faire une grande différence</a:t>
            </a:r>
            <a:r>
              <a:rPr lang="fr-FR" sz="1200" b="0" noProof="0" dirty="0"/>
              <a:t>. </a:t>
            </a:r>
          </a:p>
          <a:p>
            <a:endParaRPr lang="en-US" sz="1200" b="0" dirty="0"/>
          </a:p>
          <a:p>
            <a:r>
              <a:rPr lang="fr-FR" sz="1200" b="0" dirty="0"/>
              <a:t>Certains travailleurs, notamment les personnes </a:t>
            </a:r>
            <a:r>
              <a:rPr lang="fr-FR" sz="1200" b="0" dirty="0" err="1"/>
              <a:t>neurodiverses</a:t>
            </a:r>
            <a:r>
              <a:rPr lang="fr-FR" sz="1200" b="0" dirty="0"/>
              <a:t>, peuvent se heurter à des obstacles dans les environnements de travail classiques</a:t>
            </a:r>
          </a:p>
          <a:p>
            <a:endParaRPr lang="en-US" sz="1200" b="0" dirty="0"/>
          </a:p>
          <a:p>
            <a:pPr lvl="0"/>
            <a:r>
              <a:rPr lang="fr-FR" sz="1200" b="1" noProof="0" dirty="0">
                <a:solidFill>
                  <a:srgbClr val="003399"/>
                </a:solidFill>
              </a:rPr>
              <a:t>Près de 50 %</a:t>
            </a:r>
            <a:r>
              <a:rPr lang="fr-FR" sz="1200" b="1" dirty="0"/>
              <a:t> </a:t>
            </a:r>
            <a:r>
              <a:rPr lang="fr-FR" sz="1200" b="1" dirty="0">
                <a:solidFill>
                  <a:schemeClr val="accent1"/>
                </a:solidFill>
              </a:rPr>
              <a:t>de la population de l’UE déclarent avoir déjà rencontré un problème émotionnel ou psychosocial, tel qu’un sentiment de dépression ou d’anxiété, au cours des douze derniers mois.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a:t>Source: Eurobaromètre 2023: </a:t>
            </a:r>
            <a:r>
              <a:rPr lang="fr-FR">
                <a:hlinkClick r:id="rId3"/>
              </a:rPr>
              <a:t>Santé mentale - Octobre 2023 - Enquête Eurobaromètre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mn-lt"/>
                <a:cs typeface="+mn-cs"/>
              </a:rPr>
              <a:t>Traduire des concepts complexes en conseils clairs et pouvant donner lieu à des actions</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En tant qu’intermédiaires, l’une de vos principales valeurs ajoutées consiste à simplifier les choses. Les risques psychosociaux et la santé mentale peuvent sembler être des sujets abstraits ou délicats; il est donc essentiel de les traduire en mesures concrètes et en consignes claires. Proposer des exemples de bonnes pratiques et des conseils clairs, étape par étape, aide les entreprises à comprendre en quoi ces interventions peuvent faire la différence.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mn-lt"/>
                <a:cs typeface="+mn-cs"/>
              </a:rPr>
              <a:t>Encourager les lieux de travail à créer des environnements favorables tout en protégeant la vie privée</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Il est important de trouver le juste équilibre. On n’attend pas des employeurs qu’ils règlent les problèmes personnels de leurs travailleurs, mais s’engager à créer un environnement de travail favorable peut être bénéfique pour les deux parties. Cela suppose de favoriser le respect, la compréhension et la souplesse, tout en préservant des limites appropriées et la vie privée.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mn-lt"/>
                <a:cs typeface="+mn-cs"/>
              </a:rPr>
              <a:t>Promouvoir des modalités de travail flexibles et l’accès à des services de soutien</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Mettre en avant la valeur ajoutée de solutions concrètes comme la flexibilité des horaires de travail, les aménagements temporaires ou l’accès à des services de soutien des travailleurs peut donner des pistes d’action. Ces mesures peuvent faire une vraie différence, tant pour le stress lié au travail que pour les situations dans lesquelles des problèmes personnels ont une incidence sur le travail.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dirty="0">
                <a:solidFill>
                  <a:schemeClr val="tx1"/>
                </a:solidFill>
                <a:effectLst/>
                <a:latin typeface="+mn-lt"/>
                <a:ea typeface="+mn-lt"/>
                <a:cs typeface="+mn-cs"/>
              </a:rPr>
              <a:t>Encourager un dialogue ouvert et des cultures exemptes de stigmatisation</a:t>
            </a:r>
            <a:br>
              <a:rPr lang="fr-FR" sz="1200" b="0" i="0" dirty="0">
                <a:solidFill>
                  <a:schemeClr val="tx1"/>
                </a:solidFill>
                <a:effectLst/>
                <a:latin typeface="+mn-lt"/>
                <a:ea typeface="+mn-lt"/>
                <a:cs typeface="+mn-cs"/>
              </a:rPr>
            </a:br>
            <a:r>
              <a:rPr lang="fr-FR" sz="1200" b="0" i="0" dirty="0">
                <a:solidFill>
                  <a:schemeClr val="tx1"/>
                </a:solidFill>
                <a:effectLst/>
                <a:latin typeface="+mn-lt"/>
                <a:ea typeface="+mn-lt"/>
                <a:cs typeface="+mn-cs"/>
              </a:rPr>
              <a:t>Il est essentiel de créer une culture permettant de débattre ouvertement de la santé mentale. Pour ce faire, il convient de sensibiliser, d’encourager la participation des travailleurs et de mobiliser l’encadrement, ce qui contribuera à réduire la stigmatisation et à normaliser ces échanges sur le lieu de travail.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sz="1400" dirty="0">
                <a:solidFill>
                  <a:schemeClr val="accent1"/>
                </a:solidFill>
              </a:rPr>
              <a:t>La campagne est menée par l’EU-OSHA, avec l’aide d’un réseau de partenaires dans plus de 30 pays:</a:t>
            </a:r>
          </a:p>
          <a:p>
            <a:pPr marL="742950" lvl="1" indent="-285750">
              <a:buFont typeface="Arial" panose="020B0604020202020204" pitchFamily="34" charset="0"/>
              <a:buChar char="•"/>
            </a:pPr>
            <a:r>
              <a:rPr lang="fr-FR" sz="1400" b="1" dirty="0"/>
              <a:t>points focaux nationaux</a:t>
            </a:r>
            <a:r>
              <a:rPr lang="fr-FR" sz="1400" dirty="0"/>
              <a:t>: organisations qui coordonnent la campagne au niveau national;</a:t>
            </a:r>
          </a:p>
          <a:p>
            <a:pPr marL="742950" lvl="1" indent="-285750">
              <a:buFont typeface="Arial" panose="020B0604020202020204" pitchFamily="34" charset="0"/>
              <a:buChar char="•"/>
            </a:pPr>
            <a:r>
              <a:rPr lang="fr-FR" sz="1400" dirty="0"/>
              <a:t>partenaires sociaux européens;</a:t>
            </a:r>
          </a:p>
          <a:p>
            <a:pPr marL="742950" lvl="1" indent="-285750">
              <a:buFont typeface="Arial" panose="020B0604020202020204" pitchFamily="34" charset="0"/>
              <a:buChar char="•"/>
            </a:pPr>
            <a:r>
              <a:rPr lang="fr-FR" sz="1400" b="1" dirty="0"/>
              <a:t>partenaires officiels de la campagne</a:t>
            </a:r>
            <a:r>
              <a:rPr lang="fr-FR" sz="1400" dirty="0"/>
              <a:t>: organisations paneuropéennes publiques et privées;</a:t>
            </a:r>
          </a:p>
          <a:p>
            <a:pPr marL="742950" lvl="1" indent="-285750">
              <a:buFont typeface="Arial" panose="020B0604020202020204" pitchFamily="34" charset="0"/>
              <a:buChar char="•"/>
            </a:pPr>
            <a:r>
              <a:rPr lang="fr-FR" sz="1400" b="1" dirty="0"/>
              <a:t>Partenaires OSHVET</a:t>
            </a:r>
            <a:r>
              <a:rPr lang="fr-FR" sz="1400" dirty="0"/>
              <a:t>: partenaires spécialisés dans l’enseignement et la formation professionnels;</a:t>
            </a:r>
          </a:p>
          <a:p>
            <a:pPr marL="742950" lvl="1" indent="-285750">
              <a:buFont typeface="Arial" panose="020B0604020202020204" pitchFamily="34" charset="0"/>
              <a:buChar char="•"/>
            </a:pPr>
            <a:r>
              <a:rPr lang="fr-FR" sz="1400" b="1" dirty="0"/>
              <a:t>partenaires médiatiques</a:t>
            </a:r>
            <a:r>
              <a:rPr lang="fr-FR" sz="1400" dirty="0"/>
              <a:t>: médias de toute l’UE faisant la promotion de la campagne;</a:t>
            </a:r>
          </a:p>
          <a:p>
            <a:pPr marL="742950" lvl="1" indent="-285750">
              <a:buFont typeface="Arial" panose="020B0604020202020204" pitchFamily="34" charset="0"/>
              <a:buChar char="•"/>
            </a:pPr>
            <a:r>
              <a:rPr lang="fr-FR" sz="1400" b="1" dirty="0"/>
              <a:t>Réseau Entreprise Europe</a:t>
            </a:r>
            <a:r>
              <a:rPr lang="fr-FR" sz="1400" dirty="0"/>
              <a:t>: réseau de l’UE contribuant à soutenir les entreprises dans le domaine de la sécurité et de la santé au travail;</a:t>
            </a:r>
          </a:p>
          <a:p>
            <a:pPr marL="742950" lvl="1" indent="-285750">
              <a:buFont typeface="Arial" panose="020B0604020202020204" pitchFamily="34" charset="0"/>
              <a:buChar char="•"/>
            </a:pPr>
            <a:r>
              <a:rPr lang="fr-FR" sz="1400" dirty="0"/>
              <a:t>institutions de l’UE;</a:t>
            </a:r>
          </a:p>
          <a:p>
            <a:pPr marL="742950" lvl="1" indent="-285750">
              <a:buFont typeface="Arial" panose="020B0604020202020204" pitchFamily="34" charset="0"/>
              <a:buChar char="•"/>
            </a:pPr>
            <a:r>
              <a:rPr lang="fr-FR" sz="1400" dirty="0"/>
              <a:t>autres agences de l’UE.</a:t>
            </a:r>
          </a:p>
          <a:p>
            <a:pPr marL="457200" lvl="1" indent="0">
              <a:buFont typeface="Arial" panose="020B0604020202020204" pitchFamily="34" charset="0"/>
              <a:buNone/>
            </a:pPr>
            <a:endParaRPr lang="en-GB" sz="1400" dirty="0"/>
          </a:p>
          <a:p>
            <a:r>
              <a:rPr lang="fr-FR" sz="1200" dirty="0">
                <a:solidFill>
                  <a:schemeClr val="accent1"/>
                </a:solidFill>
              </a:rPr>
              <a:t>Les partenaires jouent le rôle d’intermédiaires entre l’EU-OSHA et la main-d’œuvre européenne, en partageant le matériel et les ressources de la campagne au niveau national. Leur engagement et leur participation active sont le moteur de la campagne et permettent de promouvoir son message efficacement dans toute l’Europe, auprès des entreprises de toutes tailles.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FR" b="1" dirty="0"/>
              <a:t>La Semaine européenne de la sécurité et de la santé au travail </a:t>
            </a:r>
            <a:r>
              <a:rPr lang="fr-FR" b="0" dirty="0"/>
              <a:t>est</a:t>
            </a:r>
            <a:r>
              <a:rPr lang="fr-FR" b="1" dirty="0"/>
              <a:t> </a:t>
            </a:r>
            <a:r>
              <a:rPr lang="fr-FR" dirty="0"/>
              <a:t>organisée chaque année en octobre (43</a:t>
            </a:r>
            <a:r>
              <a:rPr lang="fr-FR" baseline="30000" dirty="0"/>
              <a:t>e</a:t>
            </a:r>
            <a:r>
              <a:rPr lang="fr-FR" dirty="0"/>
              <a:t> semaine); elle offre aux soutiens et partenaires de toute l’Europe l’occasion d’organiser leur propre événement ou activité afin de sensibiliser le public à cette campagne. </a:t>
            </a:r>
          </a:p>
          <a:p>
            <a:endParaRPr lang="fr-FR" dirty="0"/>
          </a:p>
          <a:p>
            <a:r>
              <a:rPr lang="fr-FR" b="1" dirty="0"/>
              <a:t>Obtenez votre attestation</a:t>
            </a:r>
            <a:r>
              <a:rPr lang="fr-FR" dirty="0"/>
              <a:t>: obtenez une attestation de votre participation à la campagne «Lieux de travail sains» en organisant un événement ou une activité.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Les</a:t>
            </a:r>
            <a:r>
              <a:rPr lang="fr-FR" b="1" dirty="0"/>
              <a:t> prix des bonnes pratiques «Lieux de travail sains» </a:t>
            </a:r>
            <a:r>
              <a:rPr lang="fr-FR" dirty="0"/>
              <a:t>constituent une initiative organisée à chaque campagne, visant à mettre à l’honneur les organisations </a:t>
            </a:r>
            <a:r>
              <a:rPr lang="fr-FR" sz="1200" b="0" i="0" dirty="0">
                <a:solidFill>
                  <a:schemeClr val="tx1"/>
                </a:solidFill>
                <a:effectLst/>
                <a:latin typeface="+mn-lt"/>
                <a:ea typeface="+mn-lt"/>
                <a:cs typeface="+mn-cs"/>
              </a:rPr>
              <a:t>qui ont apporté une contribution exceptionnelle et innovante à la prévention et à la gestion des risques psychosociaux au travail. Il revient aux points focaux nationaux de désigner le lauréat national du prix des bonnes pratiques, qui sera ensuite présenté à l’EU-OSHA.  </a:t>
            </a:r>
          </a:p>
          <a:p>
            <a:endParaRPr lang="en-GB" dirty="0"/>
          </a:p>
          <a:p>
            <a:r>
              <a:rPr lang="fr-FR" b="1" dirty="0"/>
              <a:t>Partenaires officiels de la campagne</a:t>
            </a:r>
            <a:r>
              <a:rPr lang="fr-FR" b="0" dirty="0"/>
              <a:t>: l’offre officielle de partenariat dans le cadre de la campagne est ouverte aux entreprises et organisations européennes et internationales engagées dans la promotion de la santé mentale au travail et la prévention des risques psychosociaux dans toute l’Europe. Une participation active est attendue. En contrepartie, les partenaires officiels de la campagne bénéficient d’une visibilité accrue, peuvent faire la promotion de leurs actualités sur le site web et dans la lettre d’information de l’EU-OSHA, et ont l’occasion d’élargir leur réseau. </a:t>
            </a:r>
          </a:p>
          <a:p>
            <a:endParaRPr lang="en-GB" b="1" dirty="0"/>
          </a:p>
          <a:p>
            <a:r>
              <a:rPr lang="fr-FR" b="1" dirty="0"/>
              <a:t>Partenaires médias:</a:t>
            </a:r>
            <a:r>
              <a:rPr lang="fr-FR" dirty="0"/>
              <a:t> </a:t>
            </a:r>
            <a:r>
              <a:rPr lang="fr-FR" b="0" dirty="0"/>
              <a:t>un</a:t>
            </a:r>
            <a:r>
              <a:rPr lang="fr-FR" dirty="0"/>
              <a:t> réseau européen</a:t>
            </a:r>
            <a:r>
              <a:rPr lang="fr-FR" b="1" dirty="0"/>
              <a:t> </a:t>
            </a:r>
            <a:r>
              <a:rPr lang="fr-FR" dirty="0"/>
              <a:t>exclusif de journalistes et de rédacteurs qui s’engagent à promouvoir des lieux de travail sûrs et sains. Les partenaires médias bénéficient d’un accès anticipé à des contenus fiables et d’intérêt médiatique, d’une visibilité accrue au sein de la communauté de la sécurité et de la santé au travail (SST), ainsi que d’échanges directs avec les experts de l’EU-OSHA et les parties prenantes à travers l’Europe.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84154B55-3BAF-4363-ECB2-BB90700B856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0304" y="6058430"/>
            <a:ext cx="2174292" cy="555970"/>
          </a:xfrm>
          <a:prstGeom prst="rect">
            <a:avLst/>
          </a:prstGeom>
        </p:spPr>
      </p:pic>
      <p:pic>
        <p:nvPicPr>
          <p:cNvPr id="14" name="Picture 13">
            <a:extLst>
              <a:ext uri="{FF2B5EF4-FFF2-40B4-BE49-F238E27FC236}">
                <a16:creationId xmlns:a16="http://schemas.microsoft.com/office/drawing/2014/main" id="{B4004943-961E-6924-D02A-D0FDDD76CAC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117747" y="5605284"/>
            <a:ext cx="1176821" cy="1009116"/>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fr-FR" sz="3200" b="1">
                <a:solidFill>
                  <a:schemeClr val="tx2"/>
                </a:solidFill>
                <a:ea typeface=""/>
              </a:rPr>
              <a:t>MERCI!</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fr-FR"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fr-FR"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fr-FR" sz="2133">
                <a:solidFill>
                  <a:schemeClr val="accent1"/>
                </a:solidFill>
                <a:ea typeface=""/>
                <a:cs typeface="Trebuchet MS"/>
              </a:rPr>
              <a:t>Agence européenne pour la sécurité et la santé au travail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fr-FR"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fr-FR"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r-FR" sz="1467" b="1" i="0" u="none" strike="noStrike" cap="none" normalizeH="0" baseline="0" noProof="0">
                <a:ln>
                  <a:noFill/>
                </a:ln>
                <a:solidFill>
                  <a:srgbClr val="003399"/>
                </a:solidFill>
                <a:effectLst/>
                <a:uLnTx/>
                <a:uFillTx/>
                <a:latin typeface="Arial"/>
                <a:ea typeface="Arial"/>
                <a:cs typeface="+mn-cs"/>
              </a:rPr>
              <a:t>Auteur: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r-FR" sz="1467" b="1" i="0" u="none" strike="noStrike" cap="none" normalizeH="0" baseline="0" noProof="0">
                <a:ln>
                  <a:noFill/>
                </a:ln>
                <a:solidFill>
                  <a:srgbClr val="003399"/>
                </a:solidFill>
                <a:effectLst/>
                <a:uLnTx/>
                <a:uFillTx/>
                <a:latin typeface="Arial"/>
                <a:ea typeface="Arial"/>
                <a:cs typeface="+mn-cs"/>
              </a:rPr>
              <a:t>Gestion de projet:</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r-FR" sz="1467" b="1" i="0" u="none" strike="noStrike" cap="none" normalizeH="0" baseline="0" noProof="0">
                <a:ln>
                  <a:noFill/>
                </a:ln>
                <a:solidFill>
                  <a:srgbClr val="003399"/>
                </a:solidFill>
                <a:effectLst/>
                <a:uLnTx/>
                <a:uFillTx/>
                <a:latin typeface="Arial"/>
                <a:ea typeface="Arial"/>
                <a:cs typeface="+mn-cs"/>
              </a:rPr>
              <a:t>Ni l’Agence européenne pour la sécurité et la santé au travail ni aucune personne agissant pour le compte de cette agence n’est responsable de l’utilisation qui pourrait être faite des informations suivantes.</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r-FR" sz="1467" b="1" i="0" u="none" strike="noStrike" cap="none" normalizeH="0" baseline="0" noProof="0">
                <a:ln>
                  <a:noFill/>
                </a:ln>
                <a:solidFill>
                  <a:srgbClr val="003399"/>
                </a:solidFill>
                <a:effectLst/>
                <a:uLnTx/>
                <a:uFillTx/>
                <a:latin typeface="Arial"/>
                <a:ea typeface="Arial"/>
                <a:cs typeface="+mn-cs"/>
              </a:rPr>
              <a:t>© Agence européenne pour la sécurité et la santé au travail,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r-FR" sz="1467" b="1" i="0" u="none" strike="noStrike" cap="none" normalizeH="0" baseline="0" noProof="0">
                <a:ln>
                  <a:noFill/>
                </a:ln>
                <a:solidFill>
                  <a:srgbClr val="003399"/>
                </a:solidFill>
                <a:effectLst/>
                <a:uLnTx/>
                <a:uFillTx/>
                <a:latin typeface="Arial"/>
                <a:ea typeface="Arial"/>
                <a:cs typeface="+mn-cs"/>
              </a:rPr>
              <a:t>Reproduction autorisée, moyennant mention de la source.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fr-FR" sz="1467" b="1" i="0" u="none" strike="noStrike" cap="none" normalizeH="0" baseline="0" noProof="0">
                <a:ln>
                  <a:noFill/>
                </a:ln>
                <a:solidFill>
                  <a:srgbClr val="003399"/>
                </a:solidFill>
                <a:effectLst/>
                <a:uLnTx/>
                <a:uFillTx/>
                <a:latin typeface="Arial"/>
                <a:ea typeface="Arial"/>
                <a:cs typeface="+mn-cs"/>
              </a:rPr>
              <a:t>Toute utilisation ou reproduction de photographies ou d’autres éléments qui n’appartiennent pas à l’Agence européenne pour la sécurité et la santé au travail doit faire l’objet d’une demande d’autorisation directement adressée aux titulaires des droits d’auteur.</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21/09/2026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fr-FR"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8796EC41-91FB-3461-B426-253DF81814EC}"/>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600304" y="6058430"/>
            <a:ext cx="2174292" cy="555970"/>
          </a:xfrm>
          <a:prstGeom prst="rect">
            <a:avLst/>
          </a:prstGeom>
        </p:spPr>
      </p:pic>
      <p:pic>
        <p:nvPicPr>
          <p:cNvPr id="7" name="Picture 6">
            <a:extLst>
              <a:ext uri="{FF2B5EF4-FFF2-40B4-BE49-F238E27FC236}">
                <a16:creationId xmlns:a16="http://schemas.microsoft.com/office/drawing/2014/main" id="{3E221CE3-9C81-05B8-06A1-B7B8976E62D7}"/>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117747" y="5605284"/>
            <a:ext cx="1176821" cy="1009116"/>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fr/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fr/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fr/campaign-partners/enterprise-europe-network" TargetMode="External"/><Relationship Id="rId11" Type="http://schemas.openxmlformats.org/officeDocument/2006/relationships/hyperlink" Target="https://healthy-workplaces.osha.europa.eu/fr/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fr/campaign-partners/official-campaign-partners" TargetMode="External"/><Relationship Id="rId10" Type="http://schemas.openxmlformats.org/officeDocument/2006/relationships/image" Target="../media/image2.png"/><Relationship Id="rId4" Type="http://schemas.openxmlformats.org/officeDocument/2006/relationships/image" Target="../media/image49.svg"/><Relationship Id="rId9" Type="http://schemas.openxmlformats.org/officeDocument/2006/relationships/hyperlink" Target="https://osha.europa.eu/fr" TargetMode="External"/><Relationship Id="rId14" Type="http://schemas.openxmlformats.org/officeDocument/2006/relationships/hyperlink" Target="https://healthy-workplaces.osha.europa.eu/fr/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fr/tools-and-publications" TargetMode="External"/><Relationship Id="rId2" Type="http://schemas.openxmlformats.org/officeDocument/2006/relationships/hyperlink" Target="https://healthy-workplaces.osha.europa.eu/fr/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fr/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fr/get-involved/european-week" TargetMode="External"/><Relationship Id="rId7" Type="http://schemas.openxmlformats.org/officeDocument/2006/relationships/hyperlink" Target="https://healthy-workplaces.osha.europa.eu/fr/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fr/get-involved/become-campaign-partner" TargetMode="External"/><Relationship Id="rId5" Type="http://schemas.openxmlformats.org/officeDocument/2006/relationships/hyperlink" Target="https://healthy-workplaces.osha.europa.eu/fr/get-involved/good-practice-awards" TargetMode="External"/><Relationship Id="rId4" Type="http://schemas.openxmlformats.org/officeDocument/2006/relationships/hyperlink" Target="https://healthy-workplaces.osha.europa.eu/fr/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928800"/>
          </a:xfrm>
        </p:spPr>
        <p:txBody>
          <a:bodyPr anchor="t">
            <a:normAutofit fontScale="90000"/>
          </a:bodyPr>
          <a:lstStyle/>
          <a:p>
            <a:r>
              <a:rPr lang="fr-FR"/>
              <a:t>Campagne «Lieux de travail sains» 2026-2028 </a:t>
            </a:r>
            <a:br>
              <a:rPr lang="fr-FR"/>
            </a:br>
            <a:r>
              <a:rPr lang="fr-FR"/>
              <a:t>«Ensemble pour la santé mentale au travail»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fr-FR" sz="2600" i="1">
                <a:solidFill>
                  <a:srgbClr val="92D050"/>
                </a:solidFill>
              </a:rPr>
              <a:t>La prévention des risques psychosociaux au travail</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fr-FR"/>
              <a:t>Table des matières</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82912"/>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fr-FR" sz="1600" b="0" dirty="0">
                <a:solidFill>
                  <a:srgbClr val="003399"/>
                </a:solidFill>
              </a:rPr>
              <a:t>La situation globale</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fr-FR" sz="1400">
                <a:solidFill>
                  <a:srgbClr val="003399"/>
                </a:solidFill>
              </a:rPr>
              <a:t>Finalités et objectifs de la campagne</a:t>
            </a:r>
          </a:p>
          <a:p>
            <a:pPr marL="169863" indent="-169863">
              <a:buFont typeface="Arial" panose="020B0604020202020204" pitchFamily="34" charset="0"/>
              <a:buChar char="•"/>
            </a:pPr>
            <a:r>
              <a:rPr lang="fr-FR" sz="1400">
                <a:solidFill>
                  <a:srgbClr val="003399"/>
                </a:solidFill>
              </a:rPr>
              <a:t>À qui s’adresse cette campagne?</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524552" y="2812977"/>
            <a:ext cx="6081550" cy="1535739"/>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671364" y="2669907"/>
            <a:ext cx="5741335" cy="370190"/>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2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692957" y="2641132"/>
            <a:ext cx="5816443" cy="489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fr-FR" sz="1600" dirty="0"/>
              <a:t>Une feuille de route pour agir: les cinq domaines prioritaires</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661839" y="3075394"/>
            <a:ext cx="5944263" cy="1169551"/>
          </a:xfrm>
          <a:prstGeom prst="rect">
            <a:avLst/>
          </a:prstGeom>
          <a:noFill/>
        </p:spPr>
        <p:txBody>
          <a:bodyPr wrap="square" rtlCol="0">
            <a:spAutoFit/>
          </a:bodyPr>
          <a:lstStyle/>
          <a:p>
            <a:pPr marL="169863" indent="-169863">
              <a:buFont typeface="Arial" panose="020B0604020202020204" pitchFamily="34" charset="0"/>
              <a:buChar char="•"/>
            </a:pPr>
            <a:r>
              <a:rPr lang="fr-FR" sz="1400" dirty="0">
                <a:solidFill>
                  <a:srgbClr val="003399"/>
                </a:solidFill>
              </a:rPr>
              <a:t>Analyse et gestion des risques psychosociaux</a:t>
            </a:r>
          </a:p>
          <a:p>
            <a:pPr marL="169863" indent="-169863">
              <a:buFont typeface="Arial" panose="020B0604020202020204" pitchFamily="34" charset="0"/>
              <a:buChar char="•"/>
            </a:pPr>
            <a:r>
              <a:rPr lang="fr-FR" sz="1400" dirty="0">
                <a:solidFill>
                  <a:srgbClr val="003399"/>
                </a:solidFill>
              </a:rPr>
              <a:t>Harcèlement, harcèlement sexuel et violence</a:t>
            </a:r>
          </a:p>
          <a:p>
            <a:pPr marL="169863" indent="-169863">
              <a:buFont typeface="Arial" panose="020B0604020202020204" pitchFamily="34" charset="0"/>
              <a:buChar char="•"/>
            </a:pPr>
            <a:r>
              <a:rPr lang="fr-FR" sz="1400" dirty="0">
                <a:solidFill>
                  <a:srgbClr val="003399"/>
                </a:solidFill>
              </a:rPr>
              <a:t>Risques physiques et santé mentale</a:t>
            </a:r>
          </a:p>
          <a:p>
            <a:pPr marL="169863" indent="-169863">
              <a:buFont typeface="Arial" panose="020B0604020202020204" pitchFamily="34" charset="0"/>
              <a:buChar char="•"/>
            </a:pPr>
            <a:r>
              <a:rPr lang="fr-FR" sz="1400" dirty="0">
                <a:solidFill>
                  <a:srgbClr val="003399"/>
                </a:solidFill>
              </a:rPr>
              <a:t>Risques psychosociaux dans le secteur de la santé et de l’aide sociale</a:t>
            </a:r>
          </a:p>
          <a:p>
            <a:pPr marL="169863" indent="-169863">
              <a:buFont typeface="Arial" panose="020B0604020202020204" pitchFamily="34" charset="0"/>
              <a:buChar char="•"/>
            </a:pPr>
            <a:r>
              <a:rPr lang="fr-FR" sz="1400" dirty="0">
                <a:solidFill>
                  <a:srgbClr val="003399"/>
                </a:solidFill>
              </a:rPr>
              <a:t>Promotion de la santé mentale au travail</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52589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fr-FR" sz="1600">
                <a:solidFill>
                  <a:schemeClr val="bg1"/>
                </a:solidFill>
              </a:rPr>
              <a:t>Participer à la campagne</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fr-FR" sz="1400">
                <a:solidFill>
                  <a:srgbClr val="003399"/>
                </a:solidFill>
              </a:rPr>
              <a:t>Le réseau de l’EU-OSHA</a:t>
            </a:r>
          </a:p>
          <a:p>
            <a:pPr marL="169863" indent="-169863">
              <a:buFont typeface="Arial" panose="020B0604020202020204" pitchFamily="34" charset="0"/>
              <a:buChar char="•"/>
            </a:pPr>
            <a:r>
              <a:rPr lang="fr-FR" sz="1400">
                <a:solidFill>
                  <a:srgbClr val="003399"/>
                </a:solidFill>
              </a:rPr>
              <a:t>Ressources de la campagne</a:t>
            </a:r>
          </a:p>
          <a:p>
            <a:pPr marL="169863" indent="-169863">
              <a:buFont typeface="Arial" panose="020B0604020202020204" pitchFamily="34" charset="0"/>
              <a:buChar char="•"/>
            </a:pPr>
            <a:r>
              <a:rPr lang="fr-FR" sz="1400">
                <a:solidFill>
                  <a:srgbClr val="003399"/>
                </a:solidFill>
              </a:rPr>
              <a:t>Boîte à outils et promotion numérique</a:t>
            </a:r>
          </a:p>
          <a:p>
            <a:pPr marL="169863" indent="-169863">
              <a:buFont typeface="Arial" panose="020B0604020202020204" pitchFamily="34" charset="0"/>
              <a:buChar char="•"/>
            </a:pPr>
            <a:r>
              <a:rPr lang="fr-FR" sz="1400">
                <a:solidFill>
                  <a:srgbClr val="003399"/>
                </a:solidFill>
              </a:rPr>
              <a:t>Comment participer à la campagne?</a:t>
            </a:r>
          </a:p>
          <a:p>
            <a:pPr marL="169863" indent="-169863">
              <a:buFont typeface="Arial" panose="020B0604020202020204" pitchFamily="34" charset="0"/>
              <a:buChar char="•"/>
            </a:pPr>
            <a:r>
              <a:rPr lang="fr-FR" sz="1400">
                <a:solidFill>
                  <a:srgbClr val="003399"/>
                </a:solidFill>
              </a:rPr>
              <a:t>Rester informé de l’évolution de la campagne</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11412928" cy="489600"/>
          </a:xfrm>
        </p:spPr>
        <p:txBody>
          <a:bodyPr/>
          <a:lstStyle/>
          <a:p>
            <a:r>
              <a:rPr lang="fr-FR" dirty="0"/>
              <a:t>La situation globale: la santé mentale façonne la vie et le travail au quotidien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fr-FR" sz="2000" b="1" dirty="0">
                <a:solidFill>
                  <a:schemeClr val="tx2"/>
                </a:solidFill>
              </a:rPr>
              <a:t>La santé mentale est influencée par la vie quotidienne, y compris le travail!</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0"/>
            <a:ext cx="7637744" cy="302203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fr-FR" dirty="0"/>
              <a:t>Le travail peut renforcer la santé mentale — </a:t>
            </a:r>
            <a:r>
              <a:rPr lang="fr-FR" b="0" dirty="0"/>
              <a:t>en apportant un sens à la vie, une structure et des interactions sociales —</a:t>
            </a:r>
            <a:r>
              <a:rPr lang="fr-FR" dirty="0"/>
              <a:t> à condition qu’il soit</a:t>
            </a:r>
            <a:r>
              <a:rPr lang="fr-FR" b="0" dirty="0"/>
              <a:t> </a:t>
            </a:r>
            <a:r>
              <a:rPr lang="fr-FR" dirty="0"/>
              <a:t>bien conçu</a:t>
            </a:r>
            <a:r>
              <a:rPr lang="fr-FR" b="0" dirty="0"/>
              <a:t> et</a:t>
            </a:r>
            <a:r>
              <a:rPr lang="fr-FR" dirty="0"/>
              <a:t> que l’environnement de travail soit favorable</a:t>
            </a:r>
            <a:r>
              <a:rPr lang="fr-FR" b="0" dirty="0"/>
              <a:t>.</a:t>
            </a:r>
          </a:p>
          <a:p>
            <a:pPr marL="233363" indent="-233363">
              <a:spcAft>
                <a:spcPts val="600"/>
              </a:spcAft>
            </a:pPr>
            <a:r>
              <a:rPr lang="fr-FR" dirty="0"/>
              <a:t>Les risques psychosociaux au travail</a:t>
            </a:r>
            <a:r>
              <a:rPr lang="fr-FR" b="0" dirty="0"/>
              <a:t>, comme des exigences contradictoires, du harcèlement ou une charge de travail constamment élevée, peuvent mettre à mal cet effet. </a:t>
            </a:r>
          </a:p>
          <a:p>
            <a:pPr marL="233363" indent="-233363">
              <a:spcAft>
                <a:spcPts val="600"/>
              </a:spcAft>
            </a:pPr>
            <a:r>
              <a:rPr lang="fr-FR" dirty="0"/>
              <a:t>S’ils ne sont pas identifiés</a:t>
            </a:r>
            <a:r>
              <a:rPr lang="fr-FR" b="0" dirty="0"/>
              <a:t>, </a:t>
            </a:r>
            <a:r>
              <a:rPr lang="fr-FR" dirty="0"/>
              <a:t>gérés</a:t>
            </a:r>
            <a:r>
              <a:rPr lang="fr-FR" b="0" dirty="0"/>
              <a:t> et </a:t>
            </a:r>
            <a:r>
              <a:rPr lang="fr-FR" dirty="0"/>
              <a:t>évités</a:t>
            </a:r>
            <a:r>
              <a:rPr lang="fr-FR" b="0" dirty="0"/>
              <a:t>, ces </a:t>
            </a:r>
            <a:r>
              <a:rPr lang="fr-FR" dirty="0"/>
              <a:t>risques</a:t>
            </a:r>
            <a:r>
              <a:rPr lang="fr-FR" b="0" dirty="0"/>
              <a:t> peuvent entraîner une série de </a:t>
            </a:r>
            <a:r>
              <a:rPr lang="fr-FR" dirty="0"/>
              <a:t>problèmes de santé importants</a:t>
            </a:r>
            <a:r>
              <a:rPr lang="fr-FR" b="0" dirty="0"/>
              <a:t>, tels que l’épuisement professionnel, la dépression ou encore l’anxiété.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fr-FR">
                <a:solidFill>
                  <a:srgbClr val="003399"/>
                </a:solidFill>
              </a:rPr>
              <a:t>La situation</a:t>
            </a:r>
            <a:r>
              <a:rPr lang="fr-FR"/>
              <a:t> globale: quels sont les enjeux?</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485900"/>
            <a:ext cx="9882489" cy="1416325"/>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9144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fr-FR" sz="1800" b="1" dirty="0">
                <a:solidFill>
                  <a:schemeClr val="tx2"/>
                </a:solidFill>
              </a:rPr>
              <a:t>Selon les prévisions, les problèmes de santé mentale devraient entraîner une baisse moyenne de 1,7 % du produit intérieur brut de l’Union européenne chaque année entre 2025 et 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795894" y="2860768"/>
            <a:ext cx="5867201" cy="219001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fr-FR" b="0" dirty="0"/>
              <a:t>Les problèmes de santé mentale sont </a:t>
            </a:r>
            <a:r>
              <a:rPr lang="fr-FR" dirty="0"/>
              <a:t>de plus en plus courants</a:t>
            </a:r>
            <a:r>
              <a:rPr lang="fr-FR" b="0" dirty="0"/>
              <a:t> chez les Européens. </a:t>
            </a:r>
          </a:p>
          <a:p>
            <a:pPr marL="233363" indent="-233363">
              <a:spcAft>
                <a:spcPts val="600"/>
              </a:spcAft>
            </a:pPr>
            <a:r>
              <a:rPr lang="fr-FR" b="0" dirty="0"/>
              <a:t>Les problèmes de santé mentale représentent une </a:t>
            </a:r>
            <a:r>
              <a:rPr lang="fr-FR" dirty="0"/>
              <a:t>perte économique</a:t>
            </a:r>
            <a:r>
              <a:rPr lang="fr-FR" b="0" dirty="0"/>
              <a:t>, principalement imputable à la baisse de la participation de la main-d’œuvre, à l’augmentation de l’absentéisme et au présentéisme.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fr-FR"/>
              <a:t>La </a:t>
            </a:r>
            <a:r>
              <a:rPr lang="fr-FR">
                <a:solidFill>
                  <a:srgbClr val="003399"/>
                </a:solidFill>
              </a:rPr>
              <a:t>situation</a:t>
            </a:r>
            <a:r>
              <a:rPr lang="fr-FR"/>
              <a:t> globale: le point de vue des travailleurs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207439"/>
            <a:ext cx="10458863" cy="2218449"/>
          </a:xfrm>
        </p:spPr>
        <p:txBody>
          <a:bodyPr>
            <a:noAutofit/>
          </a:bodyPr>
          <a:lstStyle/>
          <a:p>
            <a:pPr marL="233363" indent="-233363"/>
            <a:r>
              <a:rPr lang="fr-FR" b="0" dirty="0"/>
              <a:t>Plus </a:t>
            </a:r>
            <a:r>
              <a:rPr lang="fr-FR" dirty="0"/>
              <a:t>de quatre travailleurs sur dix dans l’UE (44 %) </a:t>
            </a:r>
            <a:r>
              <a:rPr lang="fr-FR" b="0" dirty="0"/>
              <a:t>déclarent être exposés </a:t>
            </a:r>
            <a:r>
              <a:rPr lang="fr-FR" dirty="0"/>
              <a:t>à d’intenses contraintes de temps </a:t>
            </a:r>
            <a:r>
              <a:rPr lang="fr-FR" b="0" dirty="0"/>
              <a:t>ou </a:t>
            </a:r>
            <a:r>
              <a:rPr lang="fr-FR" dirty="0"/>
              <a:t>à une importante surcharge de travail</a:t>
            </a:r>
            <a:r>
              <a:rPr lang="fr-FR" b="0" dirty="0"/>
              <a:t>, selon l’enquête </a:t>
            </a:r>
            <a:r>
              <a:rPr lang="fr-FR" b="0" dirty="0">
                <a:solidFill>
                  <a:srgbClr val="92D050"/>
                </a:solidFill>
                <a:hlinkClick r:id="rId3">
                  <a:extLst>
                    <a:ext uri="{A12FA001-AC4F-418D-AE19-62706E023703}">
                      <ahyp:hlinkClr xmlns:ahyp="http://schemas.microsoft.com/office/drawing/2018/hyperlinkcolor" val="tx"/>
                    </a:ext>
                  </a:extLst>
                </a:hlinkClick>
              </a:rPr>
              <a:t>Le pouls de la SST 2025</a:t>
            </a:r>
            <a:r>
              <a:rPr lang="fr-FR" b="0" dirty="0"/>
              <a:t> réalisée auprès des travailleurs.</a:t>
            </a:r>
            <a:br>
              <a:rPr lang="fr-FR" dirty="0"/>
            </a:br>
            <a:endParaRPr lang="fr-FR" dirty="0"/>
          </a:p>
          <a:p>
            <a:pPr marL="233363" indent="-233363"/>
            <a:r>
              <a:rPr lang="fr-FR" dirty="0"/>
              <a:t>De nombreux travailleurs déclarent que leur emploi a une incidence négative sur leur santé:</a:t>
            </a:r>
          </a:p>
          <a:p>
            <a:pPr lvl="1"/>
            <a:r>
              <a:rPr lang="fr-FR" dirty="0">
                <a:solidFill>
                  <a:schemeClr val="tx2"/>
                </a:solidFill>
              </a:rPr>
              <a:t>37 % des travailleurs souffrent de fatigue générale. </a:t>
            </a:r>
          </a:p>
          <a:p>
            <a:pPr lvl="1"/>
            <a:r>
              <a:rPr lang="fr-FR" dirty="0">
                <a:solidFill>
                  <a:schemeClr val="tx2"/>
                </a:solidFill>
              </a:rPr>
              <a:t>29 % des travailleurs souffrent de stress, de dépression ou d’anxiété</a:t>
            </a:r>
            <a:r>
              <a:rPr lang="fr-FR" dirty="0"/>
              <a:t>.</a:t>
            </a:r>
          </a:p>
          <a:p>
            <a:pPr marL="0" indent="0">
              <a:buNone/>
            </a:pPr>
            <a:br>
              <a:rPr lang="fr-FR" dirty="0"/>
            </a:br>
            <a:endParaRPr lang="fr-FR" dirty="0"/>
          </a:p>
        </p:txBody>
      </p:sp>
      <p:grpSp>
        <p:nvGrpSpPr>
          <p:cNvPr id="11" name="Group 10" descr="Photo d’un employé de bureau assis à son bureau, qui fronce les sourcils en lisant des documents. À sa gauche, on aperçoit une mascotte qui jongle avec différentes icônes numériques, telles qu’une feuille de papier, un point d’interrogation, des graphiques et une horloge, afin de symboliser de fortes contraintes de temps et une surcharge de travail.  ">
            <a:extLst>
              <a:ext uri="{FF2B5EF4-FFF2-40B4-BE49-F238E27FC236}">
                <a16:creationId xmlns:a16="http://schemas.microsoft.com/office/drawing/2014/main" id="{1FA2A4BA-24EA-588B-6266-E1CE51C07E21}"/>
              </a:ext>
            </a:extLst>
          </p:cNvPr>
          <p:cNvGrpSpPr/>
          <p:nvPr/>
        </p:nvGrpSpPr>
        <p:grpSpPr>
          <a:xfrm>
            <a:off x="3840448" y="3429000"/>
            <a:ext cx="4511103" cy="2585584"/>
            <a:chOff x="3709069" y="3334449"/>
            <a:chExt cx="4511103" cy="2585584"/>
          </a:xfrm>
        </p:grpSpPr>
        <p:pic>
          <p:nvPicPr>
            <p:cNvPr id="9" name="Picture 8" descr="Photo d’un employé de bureau assis à son bureau, qui fronce les sourcils en lisant des documents. À sa gauche, on aperçoit une mascotte qui jongle avec différentes icônes numériques, telles qu’une feuille de papier, un point d’interrogation, des graphiques et une horloge, afin de symboliser de fortes contraintes de temps et une surcharge de travail.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fr-FR"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fr-FR" dirty="0"/>
              <a:t>La </a:t>
            </a:r>
            <a:r>
              <a:rPr lang="fr-FR" dirty="0">
                <a:solidFill>
                  <a:srgbClr val="003399"/>
                </a:solidFill>
              </a:rPr>
              <a:t>situation</a:t>
            </a:r>
            <a:r>
              <a:rPr lang="fr-FR" dirty="0"/>
              <a:t> globale: le point de vue des organisations comparé aux travailleurs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Les risques psychosociaux au travail: les organisations comparées aux travailleurs.</a:t>
            </a:r>
          </a:p>
          <a:p>
            <a:r>
              <a:rPr lang="fr-FR" sz="1800">
                <a:latin typeface="+mn-lt"/>
              </a:rPr>
              <a:t>Tendances similaires, perspectives différentes</a:t>
            </a:r>
            <a:r>
              <a:rPr lang="fr-FR" sz="1800" b="1">
                <a:latin typeface="+mn-lt"/>
              </a:rPr>
              <a:t> </a:t>
            </a:r>
          </a:p>
        </p:txBody>
      </p:sp>
      <p:grpSp>
        <p:nvGrpSpPr>
          <p:cNvPr id="3" name="Group 2" descr="Un encadré contenant des données comparatives sur le niveau de contraintes de temps ressenti par les organisations et les travailleurs. Ces données prennent la forme de demi-cercles et de pourcentages. Les organisations sont confrontées à des contraintes de temps dans 44 % des cas, contre 43 % pour les travailleurs.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r-FR" sz="1000" i="1"/>
                  <a:t>Source: </a:t>
                </a:r>
                <a:r>
                  <a:rPr lang="fr-FR" sz="1000" b="0"/>
                  <a:t>le pouls de la SST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r-FR" sz="1400"/>
                <a:t>ORGANISATIONS</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082237" y="2764376"/>
              <a:ext cx="1658208"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fr-FR" sz="1400" dirty="0">
                  <a:solidFill>
                    <a:srgbClr val="A9DE4E"/>
                  </a:solidFill>
                </a:rPr>
                <a:t>TRAVAILLEURS</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fr-FR" sz="1400" b="1">
                  <a:solidFill>
                    <a:schemeClr val="bg1"/>
                  </a:solidFill>
                </a:rPr>
                <a:t>CONTRAINTES DE TEMPS</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Un encadré contenant des données comparatives sur les niveaux de problèmes de communication et de coopération rencontrés par les organisations et les travailleurs. Ces données prennent la forme de demi-cercles et de pourcentages. Les organisations sont confrontées à des problèmes de communication et de coopération dans 19 % des cas, contre 29 % pour les travailleurs.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r-FR" sz="1000" i="1"/>
                      <a:t>Source: </a:t>
                    </a:r>
                    <a:r>
                      <a:rPr lang="fr-FR" sz="1000" b="0"/>
                      <a:t>ESENER 2024 et le pouls de la SST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FR"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r-FR" sz="1400"/>
                    <a:t>ORGANISATIONS</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178649" y="2772946"/>
                  <a:ext cx="1714957"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fr-FR" sz="1400" dirty="0">
                      <a:solidFill>
                        <a:srgbClr val="A9DE4E"/>
                      </a:solidFill>
                    </a:rPr>
                    <a:t>TRAVAILLEURS</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fr-FR" sz="1400" b="1">
                      <a:solidFill>
                        <a:schemeClr val="bg1"/>
                      </a:solidFill>
                    </a:rPr>
                    <a:t>PROBLÈMES DE COMMUNICATION ET DE COOPÉRATION</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Seulement 51 % des organisations déclarent associer leurs travailleurs à la gestion des risques psychosociaux. ">
            <a:extLst>
              <a:ext uri="{FF2B5EF4-FFF2-40B4-BE49-F238E27FC236}">
                <a16:creationId xmlns:a16="http://schemas.microsoft.com/office/drawing/2014/main" id="{B4A7BB91-524A-4AEB-00A7-EAE7B13F645F}"/>
              </a:ext>
            </a:extLst>
          </p:cNvPr>
          <p:cNvGrpSpPr/>
          <p:nvPr/>
        </p:nvGrpSpPr>
        <p:grpSpPr>
          <a:xfrm>
            <a:off x="1249853" y="4787683"/>
            <a:ext cx="8871747" cy="1641028"/>
            <a:chOff x="862207" y="4881619"/>
            <a:chExt cx="8871747"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62207" y="4881619"/>
              <a:ext cx="8871747" cy="1641028"/>
              <a:chOff x="1671720" y="4627998"/>
              <a:chExt cx="8871747"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71720" y="4627998"/>
                <a:ext cx="8859307" cy="1639967"/>
                <a:chOff x="862206" y="2168532"/>
                <a:chExt cx="8859307"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862206" y="3114101"/>
                  <a:ext cx="1118878"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r-FR" sz="1100" dirty="0"/>
                    <a:t>SEULEMENT</a:t>
                  </a:r>
                </a:p>
              </p:txBody>
            </p:sp>
            <p:sp>
              <p:nvSpPr>
                <p:cNvPr id="100" name="Content Placeholder 2" descr="Un encadré montrant le pourcentage de participation des travailleurs à la gestion des risques psychosociaux au travail dans les organisations. Ce pourcentage est de 51 %. ">
                  <a:extLst>
                    <a:ext uri="{FF2B5EF4-FFF2-40B4-BE49-F238E27FC236}">
                      <a16:creationId xmlns:a16="http://schemas.microsoft.com/office/drawing/2014/main" id="{3994B876-AAE8-E8B6-4731-D4BFD324526D}"/>
                    </a:ext>
                  </a:extLst>
                </p:cNvPr>
                <p:cNvSpPr txBox="1">
                  <a:spLocks/>
                </p:cNvSpPr>
                <p:nvPr/>
              </p:nvSpPr>
              <p:spPr>
                <a:xfrm>
                  <a:off x="2862585" y="2730080"/>
                  <a:ext cx="2775825"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r-FR" sz="1500" b="0" dirty="0"/>
                    <a:t>des organisations déclarent associer leurs travailleurs à la gestion des risques psychosociaux.</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fr-FR" sz="1400" b="1">
                      <a:solidFill>
                        <a:schemeClr val="bg1"/>
                      </a:solidFill>
                    </a:rPr>
                    <a:t>PARTICIPATION DES TRAVAILLEURS</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90133"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03411"/>
            <a:ext cx="4660332" cy="2083888"/>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63233" y="5391376"/>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fr-FR" sz="1400" dirty="0"/>
              <a:t>La participation des travailleurs est essentielle pour identifier les risques et trouver ensemble des solutions efficaces.</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04790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fr-FR"/>
              <a:t>La </a:t>
            </a:r>
            <a:r>
              <a:rPr lang="fr-FR">
                <a:solidFill>
                  <a:srgbClr val="003399"/>
                </a:solidFill>
              </a:rPr>
              <a:t>situation</a:t>
            </a:r>
            <a:r>
              <a:rPr lang="fr-FR"/>
              <a:t> globale: le point de vue des organisations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Les risques psychosociaux dans les organisations:</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900545095"/>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fr-FR" sz="1200" i="1">
                <a:effectLst/>
              </a:rPr>
              <a:t>Source: </a:t>
            </a:r>
            <a:r>
              <a:rPr lang="fr-FR" sz="1200">
                <a:effectLst/>
              </a:rPr>
              <a:t>ESENER 2024 - Base: établissements dans l’EU-27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fr-FR"/>
              <a:t>Finalités et objectifs de la campagne</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Sensibiliser aux aspects suivants: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fr-FR" sz="1600" b="0" dirty="0"/>
              <a:t>l’</a:t>
            </a:r>
            <a:r>
              <a:rPr lang="fr-FR" sz="1600" dirty="0"/>
              <a:t>incidence d’un environnement de travail sain sur la santé mentale et le bien-être</a:t>
            </a:r>
            <a:r>
              <a:rPr lang="fr-FR" sz="1600" b="0" dirty="0"/>
              <a:t>;</a:t>
            </a:r>
          </a:p>
          <a:p>
            <a:pPr marL="233363" indent="-233363">
              <a:spcBef>
                <a:spcPts val="600"/>
              </a:spcBef>
              <a:spcAft>
                <a:spcPts val="600"/>
              </a:spcAft>
            </a:pPr>
            <a:r>
              <a:rPr lang="fr-FR" sz="1600" b="0" dirty="0"/>
              <a:t>l’importance de </a:t>
            </a:r>
            <a:r>
              <a:rPr lang="fr-FR" sz="1600" dirty="0"/>
              <a:t>l’analyse</a:t>
            </a:r>
            <a:r>
              <a:rPr lang="fr-FR" sz="1600" b="0" dirty="0"/>
              <a:t>, </a:t>
            </a:r>
            <a:r>
              <a:rPr lang="fr-FR" sz="1600" dirty="0"/>
              <a:t>de la prévention et de la gestion des risques </a:t>
            </a:r>
            <a:r>
              <a:rPr lang="fr-FR" sz="1600" dirty="0" err="1"/>
              <a:t>psychosociaux</a:t>
            </a:r>
            <a:r>
              <a:rPr lang="fr-FR" sz="1600" b="0" dirty="0"/>
              <a:t>. </a:t>
            </a:r>
            <a:r>
              <a:rPr lang="fr-FR" sz="1600" dirty="0"/>
              <a:t> </a:t>
            </a:r>
          </a:p>
          <a:p>
            <a:pPr marL="0" indent="0">
              <a:spcBef>
                <a:spcPts val="600"/>
              </a:spcBef>
              <a:spcAft>
                <a:spcPts val="600"/>
              </a:spcAft>
              <a:buNone/>
            </a:pPr>
            <a:endParaRPr lang="en-GB" sz="16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44279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Encourager:</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715725"/>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fr-FR" sz="1600" dirty="0"/>
              <a:t>le travail en réseau avec les parties prenantes</a:t>
            </a:r>
            <a:r>
              <a:rPr lang="fr-FR" sz="1600" b="0" dirty="0"/>
              <a:t>;</a:t>
            </a:r>
          </a:p>
          <a:p>
            <a:pPr marL="233363" indent="-233363">
              <a:spcBef>
                <a:spcPts val="600"/>
              </a:spcBef>
              <a:spcAft>
                <a:spcPts val="600"/>
              </a:spcAft>
            </a:pPr>
            <a:r>
              <a:rPr lang="fr-FR" sz="1600" b="0" dirty="0"/>
              <a:t>la coopération avec l’</a:t>
            </a:r>
            <a:r>
              <a:rPr lang="fr-FR" sz="1600" dirty="0"/>
              <a:t>ensemble des partenaires du lieu de travail</a:t>
            </a:r>
            <a:r>
              <a:rPr lang="fr-FR" sz="1600" b="0" dirty="0"/>
              <a:t>;</a:t>
            </a:r>
          </a:p>
          <a:p>
            <a:pPr marL="233363" indent="-233363">
              <a:spcBef>
                <a:spcPts val="600"/>
              </a:spcBef>
              <a:spcAft>
                <a:spcPts val="600"/>
              </a:spcAft>
            </a:pPr>
            <a:r>
              <a:rPr lang="fr-FR" sz="1600" b="0" dirty="0"/>
              <a:t>la promotion d’un </a:t>
            </a:r>
            <a:r>
              <a:rPr lang="fr-FR" sz="1600" dirty="0"/>
              <a:t>environnement de travail favorable</a:t>
            </a:r>
            <a:r>
              <a:rPr lang="fr-FR" sz="1600" b="0" dirty="0"/>
              <a:t>,</a:t>
            </a:r>
            <a:r>
              <a:rPr lang="fr-FR" sz="1600" dirty="0"/>
              <a:t> inclusif</a:t>
            </a:r>
            <a:r>
              <a:rPr lang="fr-FR" sz="1600" b="0" dirty="0"/>
              <a:t> et </a:t>
            </a:r>
            <a:r>
              <a:rPr lang="fr-FR" sz="1600" dirty="0"/>
              <a:t>bénéfique pour la santé mentale</a:t>
            </a:r>
            <a:r>
              <a:rPr lang="fr-FR" sz="1600" b="0" dirty="0"/>
              <a:t>;</a:t>
            </a:r>
          </a:p>
          <a:p>
            <a:pPr marL="233363" indent="-233363">
              <a:spcBef>
                <a:spcPts val="600"/>
              </a:spcBef>
              <a:spcAft>
                <a:spcPts val="600"/>
              </a:spcAft>
            </a:pPr>
            <a:r>
              <a:rPr lang="fr-FR" sz="1600" dirty="0"/>
              <a:t>l’établissement d’un lien entre les risques psychosociaux et des processus plus généraux en matière </a:t>
            </a:r>
            <a:r>
              <a:rPr lang="fr-FR" sz="1600" b="0" dirty="0"/>
              <a:t>de</a:t>
            </a:r>
            <a:r>
              <a:rPr lang="fr-FR" sz="1600" dirty="0"/>
              <a:t> </a:t>
            </a:r>
            <a:r>
              <a:rPr lang="fr-FR" sz="1600" b="0" dirty="0"/>
              <a:t>sécurité et de santé au travail</a:t>
            </a:r>
            <a:r>
              <a:rPr lang="fr-FR" sz="1600" dirty="0"/>
              <a:t> (SST) </a:t>
            </a:r>
            <a:r>
              <a:rPr lang="fr-FR" sz="1600" b="0" dirty="0"/>
              <a:t>afin de garantir une approche globale. </a:t>
            </a:r>
          </a:p>
          <a:p>
            <a:pPr>
              <a:spcBef>
                <a:spcPts val="600"/>
              </a:spcBef>
              <a:spcAft>
                <a:spcPts val="600"/>
              </a:spcAft>
            </a:pPr>
            <a:endParaRPr lang="en-GB" sz="1600" dirty="0"/>
          </a:p>
          <a:p>
            <a:pPr marL="0" indent="0">
              <a:spcBef>
                <a:spcPts val="600"/>
              </a:spcBef>
              <a:spcAft>
                <a:spcPts val="600"/>
              </a:spcAft>
              <a:buNone/>
            </a:pPr>
            <a:endParaRPr lang="en-GB" sz="1600" dirty="0"/>
          </a:p>
          <a:p>
            <a:pPr marL="0" indent="0">
              <a:spcBef>
                <a:spcPts val="600"/>
              </a:spcBef>
              <a:spcAft>
                <a:spcPts val="600"/>
              </a:spcAft>
              <a:buNone/>
            </a:pPr>
            <a:endParaRPr lang="en-GB" sz="1600" dirty="0"/>
          </a:p>
          <a:p>
            <a:pPr marL="0" indent="0">
              <a:spcBef>
                <a:spcPts val="600"/>
              </a:spcBef>
              <a:spcAft>
                <a:spcPts val="600"/>
              </a:spcAft>
              <a:buNone/>
            </a:pPr>
            <a:endParaRPr lang="en-GB" sz="1600" b="0" dirty="0"/>
          </a:p>
        </p:txBody>
      </p:sp>
      <p:pic>
        <p:nvPicPr>
          <p:cNvPr id="9" name="Picture 8" descr="Une photographie en forme de nuage montrant un groupe de travailleurs rassemblés autour d’un tableau contenant des données. Une mascotte verte est présente sur la gauche de la photographie. Cette image met l’accent sur les efforts organisationnels nécessaires pour favoriser une bonne santé mentale au travail.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fr-FR"/>
              <a:t>À qui s’adresse cette campagne? Qui est appelé à participer?</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fr-FR" sz="1800" b="1">
                <a:solidFill>
                  <a:srgbClr val="003399"/>
                </a:solidFill>
              </a:rPr>
              <a:t>La santé mentale est une responsabilité partagée.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886078" cy="3449762"/>
          </a:xfrm>
          <a:prstGeom prst="rect">
            <a:avLst/>
          </a:prstGeom>
          <a:noFill/>
        </p:spPr>
        <p:txBody>
          <a:bodyPr wrap="square" rtlCol="0">
            <a:noAutofit/>
          </a:bodyPr>
          <a:lstStyle/>
          <a:p>
            <a:pPr marL="233363" indent="-233363">
              <a:buFont typeface="Wingdings" panose="05000000000000000000" pitchFamily="2" charset="2"/>
              <a:buChar char="§"/>
            </a:pPr>
            <a:r>
              <a:rPr lang="fr-FR" sz="1800" dirty="0">
                <a:solidFill>
                  <a:schemeClr val="tx2"/>
                </a:solidFill>
              </a:rPr>
              <a:t>Employeurs, quelle que soit la taille de leur entreprise </a:t>
            </a:r>
          </a:p>
          <a:p>
            <a:pPr marL="233363" indent="-233363">
              <a:buFont typeface="Wingdings" panose="05000000000000000000" pitchFamily="2" charset="2"/>
              <a:buChar char="§"/>
            </a:pPr>
            <a:r>
              <a:rPr lang="fr-FR" sz="1800" dirty="0">
                <a:solidFill>
                  <a:schemeClr val="tx2"/>
                </a:solidFill>
              </a:rPr>
              <a:t>Travailleurs </a:t>
            </a:r>
          </a:p>
          <a:p>
            <a:pPr marL="233363" indent="-233363">
              <a:buFont typeface="Wingdings" panose="05000000000000000000" pitchFamily="2" charset="2"/>
              <a:buChar char="§"/>
            </a:pPr>
            <a:r>
              <a:rPr lang="fr-FR" sz="1800" dirty="0">
                <a:solidFill>
                  <a:schemeClr val="tx2"/>
                </a:solidFill>
              </a:rPr>
              <a:t>Partenaires sociaux</a:t>
            </a:r>
          </a:p>
          <a:p>
            <a:pPr marL="233363" indent="-233363">
              <a:buFont typeface="Wingdings" panose="05000000000000000000" pitchFamily="2" charset="2"/>
              <a:buChar char="§"/>
            </a:pPr>
            <a:r>
              <a:rPr lang="fr-FR" sz="1800" dirty="0">
                <a:solidFill>
                  <a:schemeClr val="tx2"/>
                </a:solidFill>
              </a:rPr>
              <a:t>Inspecteurs du travail </a:t>
            </a:r>
          </a:p>
          <a:p>
            <a:pPr marL="233363" indent="-233363">
              <a:buFont typeface="Wingdings" panose="05000000000000000000" pitchFamily="2" charset="2"/>
              <a:buChar char="§"/>
            </a:pPr>
            <a:r>
              <a:rPr lang="fr-FR" sz="1800" dirty="0">
                <a:solidFill>
                  <a:schemeClr val="tx2"/>
                </a:solidFill>
              </a:rPr>
              <a:t>Professionnels de la SST </a:t>
            </a:r>
          </a:p>
          <a:p>
            <a:pPr marL="233363" indent="-233363">
              <a:buFont typeface="Wingdings" panose="05000000000000000000" pitchFamily="2" charset="2"/>
              <a:buChar char="§"/>
            </a:pPr>
            <a:r>
              <a:rPr lang="fr-FR" sz="1800" dirty="0">
                <a:solidFill>
                  <a:schemeClr val="tx2"/>
                </a:solidFill>
              </a:rPr>
              <a:t>Organisations se consacrant à la santé mentale</a:t>
            </a:r>
          </a:p>
          <a:p>
            <a:pPr marL="233363" indent="-233363">
              <a:buFont typeface="Wingdings" panose="05000000000000000000" pitchFamily="2" charset="2"/>
              <a:buChar char="§"/>
            </a:pPr>
            <a:r>
              <a:rPr lang="fr-FR" sz="1800" dirty="0">
                <a:solidFill>
                  <a:schemeClr val="tx2"/>
                </a:solidFill>
              </a:rPr>
              <a:t>Organisations de femmes et de jeunes </a:t>
            </a:r>
          </a:p>
          <a:p>
            <a:pPr marL="233363" indent="-233363">
              <a:buFont typeface="Wingdings" panose="05000000000000000000" pitchFamily="2" charset="2"/>
              <a:buChar char="§"/>
            </a:pPr>
            <a:r>
              <a:rPr lang="fr-FR" sz="1800" dirty="0">
                <a:solidFill>
                  <a:schemeClr val="tx2"/>
                </a:solidFill>
              </a:rPr>
              <a:t>Organisations LGBTQ+ </a:t>
            </a:r>
          </a:p>
          <a:p>
            <a:pPr marL="233363" indent="-233363">
              <a:buFont typeface="Wingdings" panose="05000000000000000000" pitchFamily="2" charset="2"/>
              <a:buChar char="§"/>
            </a:pPr>
            <a:r>
              <a:rPr lang="fr-FR" sz="1800" dirty="0">
                <a:solidFill>
                  <a:schemeClr val="tx2"/>
                </a:solidFill>
              </a:rPr>
              <a:t>Décideurs politiques</a:t>
            </a:r>
          </a:p>
          <a:p>
            <a:pPr marL="233363" indent="-233363">
              <a:buFont typeface="Wingdings" panose="05000000000000000000" pitchFamily="2" charset="2"/>
              <a:buChar char="§"/>
            </a:pPr>
            <a:r>
              <a:rPr lang="fr-FR" sz="1800" dirty="0">
                <a:solidFill>
                  <a:schemeClr val="tx2"/>
                </a:solidFill>
              </a:rPr>
              <a:t>Chercheurs et éducateurs </a:t>
            </a:r>
          </a:p>
          <a:p>
            <a:pPr marL="233363" indent="-233363">
              <a:buFont typeface="Wingdings" panose="05000000000000000000" pitchFamily="2" charset="2"/>
              <a:buChar char="§"/>
            </a:pPr>
            <a:r>
              <a:rPr lang="fr-FR" sz="1800" dirty="0">
                <a:solidFill>
                  <a:schemeClr val="tx2"/>
                </a:solidFill>
              </a:rPr>
              <a:t>Professionnels des médias </a:t>
            </a:r>
          </a:p>
          <a:p>
            <a:endParaRPr lang="en-GB" sz="1800" dirty="0"/>
          </a:p>
        </p:txBody>
      </p:sp>
      <p:pic>
        <p:nvPicPr>
          <p:cNvPr id="8" name="Picture 7" descr="Image vectorielle représentant quatre mascottes reliées par des lignes symbolisant la responsabilité partagée. L’une des mascottes tient une tasse de café, une autre un point d’exclamation, une autre une loupe et la dernière un mégaphone.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8774"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fr-FR" dirty="0"/>
              <a:t>Une feuille de route pour agir: les cinq priorités de la campagne</a:t>
            </a:r>
          </a:p>
        </p:txBody>
      </p:sp>
      <p:graphicFrame>
        <p:nvGraphicFramePr>
          <p:cNvPr id="5" name="Content Placeholder 3" descr="Un calendrier indiquant les dates de lancement pour chacun des cinq domaines prioritaires de la campagne.">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3289854500"/>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fr-FR"/>
              <a:t>Priorité 1: analyse et gestion des risques psychosociaux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101533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Situation actuelle</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1920403"/>
            <a:ext cx="10334699" cy="288019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fr-FR" b="0" dirty="0"/>
              <a:t>Les employeurs ont </a:t>
            </a:r>
            <a:r>
              <a:rPr lang="fr-FR" dirty="0"/>
              <a:t>l’obligation légale de protéger la santé de leurs travailleurs</a:t>
            </a:r>
            <a:r>
              <a:rPr lang="fr-FR" b="0" dirty="0"/>
              <a:t>, ce qui inclut </a:t>
            </a:r>
            <a:r>
              <a:rPr lang="fr-FR" dirty="0"/>
              <a:t>la santé mentale</a:t>
            </a:r>
            <a:r>
              <a:rPr lang="fr-FR" b="0" dirty="0"/>
              <a:t>.</a:t>
            </a:r>
          </a:p>
          <a:p>
            <a:pPr marL="233363" indent="-233363">
              <a:spcAft>
                <a:spcPts val="600"/>
              </a:spcAft>
            </a:pPr>
            <a:r>
              <a:rPr lang="fr-FR" b="0" dirty="0"/>
              <a:t>Seules </a:t>
            </a:r>
            <a:r>
              <a:rPr lang="fr-FR" dirty="0"/>
              <a:t>39 % des entreprises </a:t>
            </a:r>
            <a:r>
              <a:rPr lang="fr-FR" b="0" dirty="0"/>
              <a:t>déclarent disposer d’un </a:t>
            </a:r>
            <a:r>
              <a:rPr lang="fr-FR" dirty="0"/>
              <a:t>plan d’action contre le stress lié au travail</a:t>
            </a:r>
            <a:r>
              <a:rPr lang="fr-FR" b="0" dirty="0"/>
              <a:t>.</a:t>
            </a:r>
          </a:p>
          <a:p>
            <a:pPr marL="233363" indent="-233363">
              <a:spcAft>
                <a:spcPts val="600"/>
              </a:spcAft>
            </a:pPr>
            <a:r>
              <a:rPr lang="fr-FR" b="0" dirty="0"/>
              <a:t>Les organisations peuvent certes être à même d’identifier les risques </a:t>
            </a:r>
            <a:r>
              <a:rPr lang="fr-FR" b="0" dirty="0" err="1"/>
              <a:t>psychosociaux</a:t>
            </a:r>
            <a:r>
              <a:rPr lang="fr-FR" b="0" dirty="0"/>
              <a:t>, mais il leur </a:t>
            </a:r>
            <a:r>
              <a:rPr lang="fr-FR" dirty="0"/>
              <a:t>manque </a:t>
            </a:r>
            <a:r>
              <a:rPr lang="fr-FR" b="0" dirty="0"/>
              <a:t>souvent des </a:t>
            </a:r>
            <a:r>
              <a:rPr lang="fr-FR" dirty="0"/>
              <a:t>mesures </a:t>
            </a:r>
            <a:r>
              <a:rPr lang="fr-FR" b="0" dirty="0"/>
              <a:t>systématiques et formalisées</a:t>
            </a:r>
            <a:r>
              <a:rPr lang="fr-FR" dirty="0"/>
              <a:t> pour y remédier efficacement</a:t>
            </a:r>
            <a:r>
              <a:rPr lang="fr-FR" b="0" dirty="0"/>
              <a:t>. </a:t>
            </a:r>
          </a:p>
          <a:p>
            <a:pPr marL="233363" indent="-233363">
              <a:spcAft>
                <a:spcPts val="600"/>
              </a:spcAft>
            </a:pPr>
            <a:r>
              <a:rPr lang="fr-FR" b="0" dirty="0"/>
              <a:t>Les données disponibles montrent que la sensibilisation et la mise en place de</a:t>
            </a:r>
            <a:r>
              <a:rPr lang="fr-FR" dirty="0"/>
              <a:t> </a:t>
            </a:r>
            <a:r>
              <a:rPr lang="fr-FR" dirty="0">
                <a:solidFill>
                  <a:schemeClr val="accent1"/>
                </a:solidFill>
              </a:rPr>
              <a:t>mesures préventives varient d’un secteur </a:t>
            </a:r>
            <a:r>
              <a:rPr lang="fr-FR" dirty="0"/>
              <a:t>et d’un pays à l’autre</a:t>
            </a:r>
            <a:r>
              <a:rPr lang="fr-FR"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fr-FR"/>
              <a:t>Priorité 1: analyse et gestion des risques psychosociaux -2- </a:t>
            </a:r>
          </a:p>
        </p:txBody>
      </p:sp>
      <p:sp>
        <p:nvSpPr>
          <p:cNvPr id="4" name="Rectangle 3">
            <a:extLst>
              <a:ext uri="{FF2B5EF4-FFF2-40B4-BE49-F238E27FC236}">
                <a16:creationId xmlns:a16="http://schemas.microsoft.com/office/drawing/2014/main" id="{5978B3BF-F5DD-EF14-8F1E-31C8593438D2}"/>
              </a:ext>
            </a:extLst>
          </p:cNvPr>
          <p:cNvSpPr/>
          <p:nvPr/>
        </p:nvSpPr>
        <p:spPr>
          <a:xfrm>
            <a:off x="0" y="1118543"/>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fr-FR" b="1" dirty="0">
                <a:solidFill>
                  <a:srgbClr val="003399"/>
                </a:solidFill>
                <a:cs typeface="Arial" panose="020B0604020202020204" pitchFamily="34" charset="0"/>
              </a:rPr>
              <a:t>Principales difficultés signalées par les entreprises </a:t>
            </a:r>
          </a:p>
          <a:p>
            <a:pPr algn="ctr"/>
            <a:r>
              <a:rPr lang="fr-FR" b="1" dirty="0">
                <a:solidFill>
                  <a:srgbClr val="003399"/>
                </a:solidFill>
                <a:cs typeface="Arial" panose="020B0604020202020204" pitchFamily="34" charset="0"/>
              </a:rPr>
              <a:t>dans la gestion des risques psychosociaux:</a:t>
            </a:r>
          </a:p>
        </p:txBody>
      </p:sp>
      <p:grpSp>
        <p:nvGrpSpPr>
          <p:cNvPr id="13" name="Group 12" descr="4 graphiques circulaires illustrant les principales difficultés signalées par les entreprises dans la gestion des risques psychosociaux.  Le graphique circulaire nº 1 indique 59 %.  Réticence à parler ouvertement du problème. Le graphique circulaire nº 2 indique 44 %. Manque d’expertise ou de soutien spécialisé. Le graphique circulaire nº 3 indique 43 %. Manque de sensibilisation du personnel.  Le graphique circulaire nº 4 indique 32 %. Manque de sensibilisation de la direction.">
            <a:extLst>
              <a:ext uri="{FF2B5EF4-FFF2-40B4-BE49-F238E27FC236}">
                <a16:creationId xmlns:a16="http://schemas.microsoft.com/office/drawing/2014/main" id="{5A1D7735-3259-B0E5-ADF7-9703C0F715D4}"/>
              </a:ext>
            </a:extLst>
          </p:cNvPr>
          <p:cNvGrpSpPr/>
          <p:nvPr/>
        </p:nvGrpSpPr>
        <p:grpSpPr>
          <a:xfrm>
            <a:off x="120387" y="1652490"/>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1600"/>
                  <a:t>Réticence à parler ouvertement du problème</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1600"/>
                  <a:t>Manque d’expertise ou de soutien spécialisé</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1600" dirty="0"/>
                  <a:t>Manque de sensibilisation du personnel</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1600"/>
                  <a:t>Manque de sensibilisation de la direction</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77037"/>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fr-FR" dirty="0"/>
              <a:t>Plusieurs études montrent que les petites entreprises ont tendance à gérer les risques psychosociaux de manière ponctuelle plutôt que selon des approches structurées. </a:t>
            </a:r>
          </a:p>
          <a:p>
            <a:pPr marL="233363" indent="-233363">
              <a:spcBef>
                <a:spcPts val="600"/>
              </a:spcBef>
            </a:pPr>
            <a:r>
              <a:rPr lang="fr-FR" dirty="0"/>
              <a:t>Il existe toutefois des initiatives prometteuses, émanant de divers secteurs et autorités, afin d’aider les entreprises à faire face aux risques psychosociaux.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3152775"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33412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789495"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fr-FR"/>
              <a:t>Priorité 1: analyse et gestion des risques psychosociaux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121734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Mesures de prévention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72648"/>
            <a:ext cx="10617347" cy="2521192"/>
          </a:xfrm>
        </p:spPr>
        <p:txBody>
          <a:bodyPr>
            <a:noAutofit/>
          </a:bodyPr>
          <a:lstStyle/>
          <a:p>
            <a:pPr marL="233363" indent="-233363">
              <a:spcBef>
                <a:spcPts val="0"/>
              </a:spcBef>
              <a:spcAft>
                <a:spcPts val="600"/>
              </a:spcAft>
            </a:pPr>
            <a:r>
              <a:rPr lang="fr-FR" dirty="0"/>
              <a:t>Analyser et gérer les risques </a:t>
            </a:r>
            <a:r>
              <a:rPr lang="fr-FR" dirty="0" err="1"/>
              <a:t>psychosociaux</a:t>
            </a:r>
            <a:r>
              <a:rPr lang="fr-FR" dirty="0"/>
              <a:t> </a:t>
            </a:r>
            <a:r>
              <a:rPr lang="fr-FR" b="0" dirty="0"/>
              <a:t>dans le cadre </a:t>
            </a:r>
            <a:r>
              <a:rPr lang="fr-FR" dirty="0"/>
              <a:t>du processus global de gestion des risques en matière de SST</a:t>
            </a:r>
            <a:r>
              <a:rPr lang="fr-FR" b="0" dirty="0"/>
              <a:t>.</a:t>
            </a:r>
          </a:p>
          <a:p>
            <a:pPr marL="233363" indent="-233363">
              <a:spcBef>
                <a:spcPts val="0"/>
              </a:spcBef>
              <a:spcAft>
                <a:spcPts val="600"/>
              </a:spcAft>
            </a:pPr>
            <a:r>
              <a:rPr lang="fr-FR" dirty="0"/>
              <a:t>Hiérarchiser la prévention</a:t>
            </a:r>
            <a:r>
              <a:rPr lang="fr-FR" b="0" dirty="0"/>
              <a:t>, en donnant la priorité aux mesures qui traitent les risques à la source.</a:t>
            </a:r>
          </a:p>
          <a:p>
            <a:pPr marL="233363" indent="-233363">
              <a:spcBef>
                <a:spcPts val="0"/>
              </a:spcBef>
              <a:spcAft>
                <a:spcPts val="600"/>
              </a:spcAft>
            </a:pPr>
            <a:r>
              <a:rPr lang="fr-FR" b="0" dirty="0"/>
              <a:t>Concevoir et </a:t>
            </a:r>
            <a:r>
              <a:rPr lang="fr-FR" dirty="0"/>
              <a:t>organiser le travail au moyen d’exigences gérables</a:t>
            </a:r>
            <a:r>
              <a:rPr lang="fr-FR" b="0" dirty="0"/>
              <a:t>, de rôles clairs et de ressources adéquates.</a:t>
            </a:r>
          </a:p>
          <a:p>
            <a:pPr marL="233363" indent="-233363">
              <a:spcBef>
                <a:spcPts val="0"/>
              </a:spcBef>
              <a:spcAft>
                <a:spcPts val="600"/>
              </a:spcAft>
            </a:pPr>
            <a:r>
              <a:rPr lang="fr-FR" dirty="0"/>
              <a:t>Empêcher la violence</a:t>
            </a:r>
            <a:r>
              <a:rPr lang="fr-FR" b="0" dirty="0"/>
              <a:t>, le harcèlement et tout autre comportement antisocial.</a:t>
            </a:r>
          </a:p>
          <a:p>
            <a:pPr marL="233363" indent="-233363">
              <a:spcBef>
                <a:spcPts val="0"/>
              </a:spcBef>
              <a:spcAft>
                <a:spcPts val="600"/>
              </a:spcAft>
            </a:pPr>
            <a:r>
              <a:rPr lang="fr-FR" b="0" dirty="0"/>
              <a:t>Fournir des </a:t>
            </a:r>
            <a:r>
              <a:rPr lang="fr-FR" dirty="0"/>
              <a:t>informations, des formations </a:t>
            </a:r>
            <a:r>
              <a:rPr lang="fr-FR" b="0" dirty="0"/>
              <a:t>et </a:t>
            </a:r>
            <a:r>
              <a:rPr lang="fr-FR" dirty="0"/>
              <a:t>un soutien</a:t>
            </a:r>
            <a:r>
              <a:rPr lang="fr-FR" b="0" dirty="0"/>
              <a:t>, y compris des mesures visant à réduire la stigmatisation de la santé mentale.</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684836"/>
            <a:ext cx="423236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600" b="1" dirty="0">
                <a:solidFill>
                  <a:schemeClr val="bg1"/>
                </a:solidFill>
              </a:rPr>
              <a:t>Hiérarchie de la prévention </a:t>
            </a:r>
          </a:p>
          <a:p>
            <a:r>
              <a:rPr lang="fr-FR" sz="1600" b="1" dirty="0">
                <a:solidFill>
                  <a:schemeClr val="bg1"/>
                </a:solidFill>
              </a:rPr>
              <a:t>des risques psychosociaux </a:t>
            </a:r>
          </a:p>
          <a:p>
            <a:r>
              <a:rPr lang="fr-FR" sz="1600" b="1" dirty="0">
                <a:solidFill>
                  <a:schemeClr val="bg1"/>
                </a:solidFill>
              </a:rPr>
              <a:t>au travail: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Une pyramide à trois niveaux illustrant la hiérarchie de la prévention des risques psychosociaux au travail. L’émoji représentant une personne placé au sommet de la pyramide montre que cette mesure ne doit être envisagée qu’en dernier recours. Le deuxième étage (celui du milieu), dans lequel se trouve un émoji en forme de roues dentée, illustre les mesures organisationnelles et techniques, tandis que le premier étage (celui du bas), dans lequel se trouve un symbole de loupe, souligne l’importance d’identifier et d’éliminer les risques. Sur le côté gauche de la pyramide, une mascotte tient un point d’exclamation dans la main gauche.">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fr-FR"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524067"/>
            <a:ext cx="2224689" cy="461665"/>
          </a:xfrm>
          <a:prstGeom prst="rect">
            <a:avLst/>
          </a:prstGeom>
          <a:noFill/>
        </p:spPr>
        <p:txBody>
          <a:bodyPr wrap="square">
            <a:spAutoFit/>
          </a:bodyPr>
          <a:lstStyle/>
          <a:p>
            <a:r>
              <a:rPr lang="fr-FR" sz="1200" b="1" dirty="0">
                <a:solidFill>
                  <a:srgbClr val="003399"/>
                </a:solidFill>
              </a:rPr>
              <a:t>Les mesures individuelles en dernier recours.</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fr-FR"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97004"/>
            <a:ext cx="2739311" cy="461665"/>
          </a:xfrm>
          <a:prstGeom prst="rect">
            <a:avLst/>
          </a:prstGeom>
          <a:noFill/>
        </p:spPr>
        <p:txBody>
          <a:bodyPr wrap="square">
            <a:spAutoFit/>
          </a:bodyPr>
          <a:lstStyle/>
          <a:p>
            <a:r>
              <a:rPr lang="fr-FR" sz="1200" b="1" dirty="0">
                <a:solidFill>
                  <a:srgbClr val="003399"/>
                </a:solidFill>
              </a:rPr>
              <a:t>Les mesures organisationnelles et techniques à mettre en place.</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fr-FR"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3" y="5845368"/>
            <a:ext cx="2553295" cy="461665"/>
          </a:xfrm>
          <a:prstGeom prst="rect">
            <a:avLst/>
          </a:prstGeom>
          <a:noFill/>
        </p:spPr>
        <p:txBody>
          <a:bodyPr wrap="square">
            <a:spAutoFit/>
          </a:bodyPr>
          <a:lstStyle/>
          <a:p>
            <a:r>
              <a:rPr lang="fr-FR" sz="1200" b="1" dirty="0">
                <a:solidFill>
                  <a:srgbClr val="003399"/>
                </a:solidFill>
              </a:rPr>
              <a:t>Identifier et éliminer les risques à la source.</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fr-FR"/>
              <a:t>Priorité 1: analyse et gestion des risques psychosociaux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Mesures de prévention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859473"/>
            <a:ext cx="6927849"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045" indent="-233045">
              <a:spcBef>
                <a:spcPts val="600"/>
              </a:spcBef>
              <a:spcAft>
                <a:spcPts val="600"/>
              </a:spcAft>
            </a:pPr>
            <a:r>
              <a:rPr lang="fr-FR" sz="1800" dirty="0"/>
              <a:t>Considérer les risques psychosociaux </a:t>
            </a:r>
            <a:r>
              <a:rPr lang="fr-FR" sz="1800" b="0" dirty="0"/>
              <a:t>sur le lieu de travail </a:t>
            </a:r>
            <a:r>
              <a:rPr lang="fr-FR" sz="1800" dirty="0"/>
              <a:t>comme un problème lié au travail </a:t>
            </a:r>
            <a:r>
              <a:rPr lang="fr-FR" sz="1800" b="0" dirty="0"/>
              <a:t>plutôt que comme un problème individuel. </a:t>
            </a:r>
            <a:endParaRPr lang="en-US"/>
          </a:p>
          <a:p>
            <a:pPr marL="233045" indent="-233045">
              <a:spcBef>
                <a:spcPts val="600"/>
              </a:spcBef>
              <a:spcAft>
                <a:spcPts val="600"/>
              </a:spcAft>
            </a:pPr>
            <a:r>
              <a:rPr lang="fr-FR" sz="1800" b="0" dirty="0"/>
              <a:t>Veiller à la </a:t>
            </a:r>
            <a:r>
              <a:rPr lang="fr-FR" sz="1800" dirty="0"/>
              <a:t>participation des travailleurs</a:t>
            </a:r>
            <a:r>
              <a:rPr lang="fr-FR" sz="1800" b="0" dirty="0"/>
              <a:t> tout au long du processus, de la sensibilisation et de l’analyse des risques jusqu’à l’identification de solutions.</a:t>
            </a:r>
            <a:endParaRPr lang="fr-FR" sz="1800" b="0" dirty="0">
              <a:cs typeface="Arial"/>
            </a:endParaRPr>
          </a:p>
          <a:p>
            <a:pPr marL="233045" indent="-233045">
              <a:spcBef>
                <a:spcPts val="600"/>
              </a:spcBef>
              <a:spcAft>
                <a:spcPts val="600"/>
              </a:spcAft>
            </a:pPr>
            <a:r>
              <a:rPr lang="fr-FR" sz="1800" dirty="0"/>
              <a:t>Donner aux responsables les moyens d’identifier et de gérer les risques psychosociaux</a:t>
            </a:r>
            <a:r>
              <a:rPr lang="fr-FR" sz="1800" b="0" dirty="0"/>
              <a:t>, notamment les problèmes liés à la charge de travail, les conflits et les comportements sociaux néfastes.</a:t>
            </a:r>
            <a:endParaRPr lang="fr-FR" sz="1800" b="0" dirty="0">
              <a:cs typeface="Arial"/>
            </a:endParaRPr>
          </a:p>
          <a:p>
            <a:pPr marL="233045" indent="-233045">
              <a:spcBef>
                <a:spcPts val="600"/>
              </a:spcBef>
              <a:spcAft>
                <a:spcPts val="600"/>
              </a:spcAft>
            </a:pPr>
            <a:r>
              <a:rPr lang="fr-FR" sz="1800" dirty="0"/>
              <a:t>Établir un lien entre l’analyse et la gestion des risques psychosociaux et des </a:t>
            </a:r>
            <a:r>
              <a:rPr lang="fr-FR" sz="1800" b="0" dirty="0"/>
              <a:t>approches plus larges des entreprises en matière</a:t>
            </a:r>
            <a:r>
              <a:rPr lang="fr-FR" sz="1800" dirty="0"/>
              <a:t> de SST</a:t>
            </a:r>
            <a:r>
              <a:rPr lang="fr-FR" sz="1800" b="0" dirty="0"/>
              <a:t>. </a:t>
            </a:r>
            <a:endParaRPr lang="fr-FR" sz="1800" b="0" dirty="0">
              <a:cs typeface="Arial"/>
            </a:endParaRP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81284" y="2610677"/>
            <a:ext cx="4936015" cy="2675347"/>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fr-FR"/>
              <a:t>Priorité 2: harcèlement, harcèlement sexuel et violence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679833"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Situation actuelle</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0299031" cy="2863266"/>
          </a:xfrm>
          <a:prstGeom prst="rect">
            <a:avLst/>
          </a:prstGeom>
        </p:spPr>
        <p:txBody>
          <a:bodyPr lIns="91440" tIns="45720" rIns="91440" bIns="45720"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fr-FR" dirty="0"/>
              <a:t>Un problème aux multiples facettes:</a:t>
            </a:r>
            <a:r>
              <a:rPr lang="fr-FR" b="0" dirty="0"/>
              <a:t> agression, harcèlement, discrimination, victimisation, etc.</a:t>
            </a:r>
          </a:p>
          <a:p>
            <a:pPr marL="233045" indent="-233045">
              <a:spcAft>
                <a:spcPts val="600"/>
              </a:spcAft>
            </a:pPr>
            <a:r>
              <a:rPr lang="fr-FR" b="0" dirty="0"/>
              <a:t>Une cause importante de </a:t>
            </a:r>
            <a:r>
              <a:rPr lang="fr-FR" dirty="0"/>
              <a:t>problèmes de santé </a:t>
            </a:r>
            <a:r>
              <a:rPr lang="fr-FR" b="0" dirty="0"/>
              <a:t>(dépression, anxiété, troubles du sommeil, etc.).</a:t>
            </a:r>
            <a:endParaRPr lang="fr-FR" b="0" dirty="0">
              <a:cs typeface="Arial"/>
            </a:endParaRPr>
          </a:p>
          <a:p>
            <a:pPr marL="233045" indent="-233045">
              <a:spcAft>
                <a:spcPts val="600"/>
              </a:spcAft>
            </a:pPr>
            <a:r>
              <a:rPr lang="fr-FR" dirty="0"/>
              <a:t>13 % des travailleurs de l’UE</a:t>
            </a:r>
            <a:r>
              <a:rPr lang="fr-FR" b="0" dirty="0"/>
              <a:t> ont déjà été victimes de </a:t>
            </a:r>
            <a:r>
              <a:rPr lang="fr-FR" dirty="0"/>
              <a:t>violence au travail</a:t>
            </a:r>
            <a:r>
              <a:rPr lang="fr-FR" b="0" dirty="0"/>
              <a:t>, toute forme confondue (EWCTS, Eurofound, 2021). </a:t>
            </a:r>
            <a:endParaRPr lang="fr-FR" b="0" dirty="0">
              <a:cs typeface="Arial"/>
            </a:endParaRPr>
          </a:p>
          <a:p>
            <a:pPr marL="233363" indent="-233363">
              <a:spcAft>
                <a:spcPts val="600"/>
              </a:spcAft>
            </a:pPr>
            <a:r>
              <a:rPr lang="fr-FR" dirty="0"/>
              <a:t>La numérisation</a:t>
            </a:r>
            <a:r>
              <a:rPr lang="fr-FR" b="0" dirty="0"/>
              <a:t> a donné naissance à de nouvelles formes de comportements antisociaux.</a:t>
            </a:r>
            <a:br>
              <a:rPr lang="fr-FR" dirty="0"/>
            </a:br>
            <a:endParaRPr lang="fr-FR"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fr-FR"/>
              <a:t>Priorité 2: harcèlement, harcèlement sexuel et violence -2- </a:t>
            </a:r>
          </a:p>
        </p:txBody>
      </p:sp>
      <p:sp>
        <p:nvSpPr>
          <p:cNvPr id="4" name="Rectangle 3">
            <a:extLst>
              <a:ext uri="{FF2B5EF4-FFF2-40B4-BE49-F238E27FC236}">
                <a16:creationId xmlns:a16="http://schemas.microsoft.com/office/drawing/2014/main" id="{22D02451-FCA1-2255-2ADB-577B7DCA6116}"/>
              </a:ext>
            </a:extLst>
          </p:cNvPr>
          <p:cNvSpPr/>
          <p:nvPr/>
        </p:nvSpPr>
        <p:spPr>
          <a:xfrm>
            <a:off x="-5096" y="1601106"/>
            <a:ext cx="7982034"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457200" bIns="121920" rtlCol="0">
            <a:spAutoFit/>
          </a:bodyPr>
          <a:lstStyle/>
          <a:p>
            <a:r>
              <a:rPr lang="fr-FR" b="1" dirty="0">
                <a:solidFill>
                  <a:srgbClr val="003399"/>
                </a:solidFill>
                <a:cs typeface="Arial" panose="020B0604020202020204" pitchFamily="34" charset="0"/>
              </a:rPr>
              <a:t>Les femmes sont plus enclines à signaler des comportements sociaux néfastes au travail.</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fr-FR"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477328"/>
          </a:xfrm>
          <a:prstGeom prst="rect">
            <a:avLst/>
          </a:prstGeom>
          <a:noFill/>
        </p:spPr>
        <p:txBody>
          <a:bodyPr wrap="square">
            <a:spAutoFit/>
          </a:bodyPr>
          <a:lstStyle/>
          <a:p>
            <a:pPr algn="ctr"/>
            <a:r>
              <a:rPr lang="fr-FR" dirty="0">
                <a:solidFill>
                  <a:schemeClr val="tx2"/>
                </a:solidFill>
                <a:latin typeface="+mj-lt"/>
              </a:rPr>
              <a:t>des femmes ont été victimes de </a:t>
            </a:r>
            <a:r>
              <a:rPr lang="fr-FR" b="1" dirty="0">
                <a:solidFill>
                  <a:schemeClr val="tx2"/>
                </a:solidFill>
                <a:latin typeface="+mj-lt"/>
              </a:rPr>
              <a:t>harcèlement sexuel</a:t>
            </a:r>
            <a:r>
              <a:rPr lang="fr-FR" dirty="0">
                <a:solidFill>
                  <a:schemeClr val="tx2"/>
                </a:solidFill>
                <a:latin typeface="+mj-lt"/>
              </a:rPr>
              <a:t> au travail </a:t>
            </a:r>
            <a:r>
              <a:rPr lang="fr-FR" b="1" dirty="0">
                <a:solidFill>
                  <a:schemeClr val="tx2"/>
                </a:solidFill>
                <a:latin typeface="+mj-lt"/>
              </a:rPr>
              <a:t>au cours de leur vie.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fr-FR"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477328"/>
          </a:xfrm>
          <a:prstGeom prst="rect">
            <a:avLst/>
          </a:prstGeom>
          <a:noFill/>
        </p:spPr>
        <p:txBody>
          <a:bodyPr wrap="square">
            <a:spAutoFit/>
          </a:bodyPr>
          <a:lstStyle/>
          <a:p>
            <a:pPr algn="ctr"/>
            <a:r>
              <a:rPr lang="fr-FR">
                <a:solidFill>
                  <a:schemeClr val="tx2"/>
                </a:solidFill>
                <a:latin typeface="+mj-lt"/>
              </a:rPr>
              <a:t>des femmes ont été victimes de </a:t>
            </a:r>
            <a:r>
              <a:rPr lang="fr-FR" b="1">
                <a:solidFill>
                  <a:schemeClr val="tx2"/>
                </a:solidFill>
                <a:latin typeface="+mj-lt"/>
              </a:rPr>
              <a:t>harcèlement sexuel</a:t>
            </a:r>
            <a:r>
              <a:rPr lang="fr-FR">
                <a:solidFill>
                  <a:schemeClr val="tx2"/>
                </a:solidFill>
                <a:latin typeface="+mj-lt"/>
              </a:rPr>
              <a:t> </a:t>
            </a:r>
            <a:r>
              <a:rPr lang="fr-FR" b="1">
                <a:solidFill>
                  <a:schemeClr val="tx2"/>
                </a:solidFill>
                <a:latin typeface="+mj-lt"/>
              </a:rPr>
              <a:t>au travail au cours des 12 derniers mois</a:t>
            </a:r>
            <a:r>
              <a:rPr lang="fr-FR">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fr-FR"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754326"/>
          </a:xfrm>
          <a:prstGeom prst="rect">
            <a:avLst/>
          </a:prstGeom>
          <a:noFill/>
        </p:spPr>
        <p:txBody>
          <a:bodyPr wrap="square" lIns="91440" tIns="45720" rIns="91440" bIns="45720" anchor="t">
            <a:spAutoFit/>
          </a:bodyPr>
          <a:lstStyle/>
          <a:p>
            <a:pPr algn="ctr"/>
            <a:r>
              <a:rPr lang="fr-FR">
                <a:solidFill>
                  <a:schemeClr val="tx2"/>
                </a:solidFill>
                <a:latin typeface="+mj-lt"/>
              </a:rPr>
              <a:t>des femmes ont été victimes de </a:t>
            </a:r>
            <a:r>
              <a:rPr lang="fr-FR" b="1">
                <a:solidFill>
                  <a:schemeClr val="tx2"/>
                </a:solidFill>
                <a:latin typeface="+mj-lt"/>
              </a:rPr>
              <a:t>harcèlement sexuel</a:t>
            </a:r>
            <a:r>
              <a:rPr lang="fr-FR">
                <a:solidFill>
                  <a:schemeClr val="tx2"/>
                </a:solidFill>
                <a:latin typeface="+mj-lt"/>
              </a:rPr>
              <a:t> de la part d’un </a:t>
            </a:r>
            <a:r>
              <a:rPr lang="fr-FR" b="1">
                <a:solidFill>
                  <a:schemeClr val="tx2"/>
                </a:solidFill>
                <a:latin typeface="+mj-lt"/>
              </a:rPr>
              <a:t>supérieur hiérarchique/superviseur masculin</a:t>
            </a:r>
            <a:r>
              <a:rPr lang="fr-FR">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fr-FR"/>
              <a:t>Priorité 2: harcèlement, harcèlement sexuel et violence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248525" y="1257301"/>
            <a:ext cx="3352019" cy="1169510"/>
          </a:xfrm>
          <a:prstGeom prst="wedgeRectCallout">
            <a:avLst>
              <a:gd name="adj1" fmla="val 58728"/>
              <a:gd name="adj2" fmla="val -18278"/>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91440" rIns="914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fr-FR" sz="1800" b="1" dirty="0">
                <a:solidFill>
                  <a:srgbClr val="003399"/>
                </a:solidFill>
              </a:rPr>
              <a:t>La participation et le leadership des travailleurs sont essentiels. </a:t>
            </a:r>
          </a:p>
        </p:txBody>
      </p:sp>
      <p:pic>
        <p:nvPicPr>
          <p:cNvPr id="8" name="Picture 7" descr="Une photo en forme de nuage montrant un groupe de travailleurs sur un chantier qui discutent les uns avec les autres. Une mascotte verte se trouve à gauche de l’image. Cette image suggère que la participation des travailleurs est essentielle pour lutter contre le harcèlement, le harcèlement sexuel et la violence.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Mesures préventives</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fr-FR" b="0" dirty="0"/>
              <a:t>Préciser ce qui est acceptable et ce qui ne l’est pas.</a:t>
            </a:r>
          </a:p>
          <a:p>
            <a:pPr marL="233363" indent="-233363">
              <a:spcAft>
                <a:spcPts val="600"/>
              </a:spcAft>
            </a:pPr>
            <a:r>
              <a:rPr lang="fr-FR" b="0" dirty="0">
                <a:cs typeface="Arial"/>
              </a:rPr>
              <a:t>Examiner les causes profondes ou les facteurs contributifs.</a:t>
            </a:r>
          </a:p>
          <a:p>
            <a:pPr marL="233363" indent="-233363">
              <a:spcAft>
                <a:spcPts val="600"/>
              </a:spcAft>
            </a:pPr>
            <a:r>
              <a:rPr lang="fr-FR" b="0" dirty="0"/>
              <a:t>Permettre aux travailleurs de s’exprimer ou de signaler des incidents de manière confidentielle. </a:t>
            </a:r>
          </a:p>
          <a:p>
            <a:pPr marL="233363" indent="-233363">
              <a:spcAft>
                <a:spcPts val="600"/>
              </a:spcAft>
            </a:pPr>
            <a:r>
              <a:rPr lang="fr-FR" b="0" dirty="0"/>
              <a:t>Réagir de manière juste et cohérente. </a:t>
            </a:r>
          </a:p>
          <a:p>
            <a:pPr marL="233363" indent="-233363">
              <a:spcAft>
                <a:spcPts val="600"/>
              </a:spcAft>
            </a:pPr>
            <a:r>
              <a:rPr lang="fr-FR" b="0" dirty="0">
                <a:ea typeface=""/>
                <a:cs typeface="Arial"/>
              </a:rPr>
              <a:t>Prévoir des stratégies de désescalade et des options de sortie afin de protéger le personnel contre des actes de violence commis par des tiers.</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fr-FR"/>
              <a:t>Priorité 3: risques physiques et santé mentale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Situation actuelle</a:t>
            </a:r>
          </a:p>
        </p:txBody>
      </p:sp>
      <p:sp>
        <p:nvSpPr>
          <p:cNvPr id="5" name="TextBox 4">
            <a:extLst>
              <a:ext uri="{FF2B5EF4-FFF2-40B4-BE49-F238E27FC236}">
                <a16:creationId xmlns:a16="http://schemas.microsoft.com/office/drawing/2014/main" id="{C399328D-E85F-2454-F6C0-3587135632DD}"/>
              </a:ext>
            </a:extLst>
          </p:cNvPr>
          <p:cNvSpPr txBox="1"/>
          <p:nvPr/>
        </p:nvSpPr>
        <p:spPr>
          <a:xfrm>
            <a:off x="600506" y="1996957"/>
            <a:ext cx="7887066" cy="2190031"/>
          </a:xfrm>
          <a:prstGeom prst="rect">
            <a:avLst/>
          </a:prstGeom>
          <a:noFill/>
        </p:spPr>
        <p:txBody>
          <a:bodyPr wrap="square" rtlCol="0">
            <a:noAutofit/>
          </a:bodyPr>
          <a:lstStyle/>
          <a:p>
            <a:pPr>
              <a:spcBef>
                <a:spcPts val="1200"/>
              </a:spcBef>
              <a:spcAft>
                <a:spcPts val="600"/>
              </a:spcAft>
            </a:pPr>
            <a:r>
              <a:rPr lang="fr-FR" sz="1800" dirty="0">
                <a:solidFill>
                  <a:schemeClr val="tx2"/>
                </a:solidFill>
              </a:rPr>
              <a:t>La campagne sera axée sur l’interaction entre les risques </a:t>
            </a:r>
            <a:r>
              <a:rPr lang="fr-FR" sz="1800" dirty="0" err="1">
                <a:solidFill>
                  <a:schemeClr val="tx2"/>
                </a:solidFill>
              </a:rPr>
              <a:t>psychosociaux</a:t>
            </a:r>
            <a:r>
              <a:rPr lang="fr-FR" sz="1800" dirty="0">
                <a:solidFill>
                  <a:schemeClr val="tx2"/>
                </a:solidFill>
              </a:rPr>
              <a:t> et: </a:t>
            </a:r>
          </a:p>
          <a:p>
            <a:pPr marL="457200" indent="-223838">
              <a:spcBef>
                <a:spcPts val="600"/>
              </a:spcBef>
              <a:spcAft>
                <a:spcPts val="600"/>
              </a:spcAft>
              <a:buFont typeface="Wingdings" panose="05000000000000000000" pitchFamily="2" charset="2"/>
              <a:buChar char="§"/>
            </a:pPr>
            <a:r>
              <a:rPr lang="fr-FR" sz="1800" dirty="0">
                <a:solidFill>
                  <a:schemeClr val="tx2"/>
                </a:solidFill>
              </a:rPr>
              <a:t>la </a:t>
            </a:r>
            <a:r>
              <a:rPr lang="fr-FR" sz="1800" b="1" dirty="0">
                <a:solidFill>
                  <a:schemeClr val="tx2"/>
                </a:solidFill>
              </a:rPr>
              <a:t>charge de travail physique et les troubles </a:t>
            </a:r>
            <a:r>
              <a:rPr lang="fr-FR" sz="1800" b="1" dirty="0" err="1">
                <a:solidFill>
                  <a:schemeClr val="tx2"/>
                </a:solidFill>
              </a:rPr>
              <a:t>musculo-squelettiques</a:t>
            </a:r>
            <a:r>
              <a:rPr lang="fr-FR" sz="1800" dirty="0">
                <a:solidFill>
                  <a:schemeClr val="tx2"/>
                </a:solidFill>
              </a:rPr>
              <a:t> (TMS);</a:t>
            </a:r>
          </a:p>
          <a:p>
            <a:pPr marL="457200" indent="-223838">
              <a:spcBef>
                <a:spcPts val="600"/>
              </a:spcBef>
              <a:spcAft>
                <a:spcPts val="600"/>
              </a:spcAft>
              <a:buFont typeface="Wingdings" panose="05000000000000000000" pitchFamily="2" charset="2"/>
              <a:buChar char="§"/>
            </a:pPr>
            <a:r>
              <a:rPr lang="fr-FR" sz="1800" dirty="0">
                <a:solidFill>
                  <a:schemeClr val="tx2"/>
                </a:solidFill>
              </a:rPr>
              <a:t>les </a:t>
            </a:r>
            <a:r>
              <a:rPr lang="fr-FR" sz="1800" b="1" dirty="0">
                <a:solidFill>
                  <a:schemeClr val="tx2"/>
                </a:solidFill>
              </a:rPr>
              <a:t>facteurs liés à l’environnement de travail </a:t>
            </a:r>
            <a:r>
              <a:rPr lang="fr-FR" sz="1800" dirty="0">
                <a:solidFill>
                  <a:schemeClr val="tx2"/>
                </a:solidFill>
              </a:rPr>
              <a:t>(par exemple, le bruit, la température, la conception);</a:t>
            </a:r>
          </a:p>
          <a:p>
            <a:pPr marL="457200" indent="-223838">
              <a:spcBef>
                <a:spcPts val="600"/>
              </a:spcBef>
              <a:spcAft>
                <a:spcPts val="600"/>
              </a:spcAft>
              <a:buFont typeface="Wingdings" panose="05000000000000000000" pitchFamily="2" charset="2"/>
              <a:buChar char="§"/>
            </a:pPr>
            <a:r>
              <a:rPr lang="fr-FR" sz="1800" dirty="0">
                <a:solidFill>
                  <a:schemeClr val="tx2"/>
                </a:solidFill>
              </a:rPr>
              <a:t>les </a:t>
            </a:r>
            <a:r>
              <a:rPr lang="fr-FR" sz="1800" b="1" dirty="0">
                <a:solidFill>
                  <a:schemeClr val="tx2"/>
                </a:solidFill>
              </a:rPr>
              <a:t>accidents du travail </a:t>
            </a:r>
            <a:r>
              <a:rPr lang="fr-FR" sz="1800" dirty="0">
                <a:solidFill>
                  <a:schemeClr val="tx2"/>
                </a:solidFill>
              </a:rPr>
              <a:t>et les</a:t>
            </a:r>
            <a:r>
              <a:rPr lang="fr-FR" sz="1800" b="1" dirty="0">
                <a:solidFill>
                  <a:schemeClr val="tx2"/>
                </a:solidFill>
              </a:rPr>
              <a:t> résultats en matière de sécurité</a:t>
            </a:r>
            <a:r>
              <a:rPr lang="fr-FR"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560308" y="3219450"/>
            <a:ext cx="3031185" cy="1516148"/>
          </a:xfrm>
          <a:prstGeom prst="wedgeRectCallout">
            <a:avLst>
              <a:gd name="adj1" fmla="val -27186"/>
              <a:gd name="adj2" fmla="val 6504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fr-FR" sz="1800" b="1" dirty="0">
                <a:solidFill>
                  <a:srgbClr val="003399"/>
                </a:solidFill>
              </a:rPr>
              <a:t>Les risques physiques et </a:t>
            </a:r>
            <a:r>
              <a:rPr lang="fr-FR" sz="1800" b="1" dirty="0" err="1">
                <a:solidFill>
                  <a:srgbClr val="003399"/>
                </a:solidFill>
              </a:rPr>
              <a:t>psychosociaux</a:t>
            </a:r>
            <a:r>
              <a:rPr lang="fr-FR" sz="1800" b="1" dirty="0">
                <a:solidFill>
                  <a:srgbClr val="003399"/>
                </a:solidFill>
              </a:rPr>
              <a:t> influent de façon conjointe sur la santé mentale et la sécurité. </a:t>
            </a:r>
          </a:p>
        </p:txBody>
      </p:sp>
      <p:pic>
        <p:nvPicPr>
          <p:cNvPr id="14" name="Picture 13" descr="Image vectorielle représentant une mascotte verte souffrant d’un trouble musculo-squelettique.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4215"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fr-FR"/>
              <a:t>Priorité 3: risques physiques et santé mentale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072522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Comment lutter contre l’exposition combinée?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725229" cy="2078916"/>
          </a:xfrm>
        </p:spPr>
        <p:txBody>
          <a:bodyPr>
            <a:normAutofit lnSpcReduction="10000"/>
          </a:bodyPr>
          <a:lstStyle/>
          <a:p>
            <a:pPr>
              <a:spcAft>
                <a:spcPts val="600"/>
              </a:spcAft>
            </a:pPr>
            <a:r>
              <a:rPr lang="fr-FR" b="0" dirty="0"/>
              <a:t>En proposant</a:t>
            </a:r>
            <a:r>
              <a:rPr lang="fr-FR" dirty="0"/>
              <a:t> une approche holistique en matière de SST</a:t>
            </a:r>
            <a:r>
              <a:rPr lang="fr-FR" b="0" dirty="0"/>
              <a:t>, </a:t>
            </a:r>
            <a:r>
              <a:rPr lang="fr-FR" dirty="0"/>
              <a:t>qui intègre les risques </a:t>
            </a:r>
            <a:r>
              <a:rPr lang="fr-FR" dirty="0" err="1"/>
              <a:t>psychosociaux</a:t>
            </a:r>
            <a:r>
              <a:rPr lang="fr-FR" dirty="0"/>
              <a:t> et physiques</a:t>
            </a:r>
            <a:r>
              <a:rPr lang="fr-FR" b="0" dirty="0"/>
              <a:t>; </a:t>
            </a:r>
          </a:p>
          <a:p>
            <a:pPr>
              <a:spcAft>
                <a:spcPts val="600"/>
              </a:spcAft>
            </a:pPr>
            <a:r>
              <a:rPr lang="fr-FR" b="0" dirty="0"/>
              <a:t>en assurant </a:t>
            </a:r>
            <a:r>
              <a:rPr lang="fr-FR" dirty="0"/>
              <a:t>une prévention ciblée des TMS </a:t>
            </a:r>
            <a:r>
              <a:rPr lang="fr-FR" b="0" dirty="0"/>
              <a:t>et des tensions physiques; </a:t>
            </a:r>
          </a:p>
          <a:p>
            <a:pPr>
              <a:spcAft>
                <a:spcPts val="600"/>
              </a:spcAft>
            </a:pPr>
            <a:r>
              <a:rPr lang="fr-FR" b="0" dirty="0"/>
              <a:t>en considérant l’</a:t>
            </a:r>
            <a:r>
              <a:rPr lang="fr-FR" dirty="0"/>
              <a:t>effet de l’environnement de travail physique </a:t>
            </a:r>
            <a:r>
              <a:rPr lang="fr-FR" b="0" dirty="0"/>
              <a:t>sur le bien-être des</a:t>
            </a:r>
            <a:r>
              <a:rPr lang="fr-FR" dirty="0"/>
              <a:t> travailleurs</a:t>
            </a:r>
            <a:r>
              <a:rPr lang="fr-FR" b="0" dirty="0"/>
              <a:t>;</a:t>
            </a:r>
          </a:p>
          <a:p>
            <a:pPr>
              <a:spcAft>
                <a:spcPts val="600"/>
              </a:spcAft>
            </a:pPr>
            <a:r>
              <a:rPr lang="fr-FR" b="0" dirty="0"/>
              <a:t>en accordant une attention particulière aux </a:t>
            </a:r>
            <a:r>
              <a:rPr lang="fr-FR" dirty="0"/>
              <a:t>secteurs à haut risque</a:t>
            </a:r>
            <a:r>
              <a:rPr lang="fr-FR" b="0" dirty="0"/>
              <a:t>, ainsi </a:t>
            </a:r>
            <a:r>
              <a:rPr lang="fr-FR" dirty="0"/>
              <a:t>qu’aux groupes vulnérables</a:t>
            </a:r>
            <a:r>
              <a:rPr lang="fr-FR" b="0" dirty="0"/>
              <a:t>, lorsque des approches préventives sont mises en œuvre.</a:t>
            </a:r>
          </a:p>
        </p:txBody>
      </p:sp>
      <p:pic>
        <p:nvPicPr>
          <p:cNvPr id="10" name="Picture 9" descr="Photographie en forme de nuage montrant des travailleurs du secteur de la logistique en train de discuter.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p:txBody>
          <a:bodyPr/>
          <a:lstStyle/>
          <a:p>
            <a:r>
              <a:rPr lang="fr-FR" dirty="0"/>
              <a:t>Priorité 4: risques psychosociaux dans le secteur de la santé et de l’aide sociale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2178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Situation actuelle</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79665" cy="2197721"/>
          </a:xfrm>
        </p:spPr>
        <p:txBody>
          <a:bodyPr>
            <a:noAutofit/>
          </a:bodyPr>
          <a:lstStyle/>
          <a:p>
            <a:pPr marL="233045" indent="-233045">
              <a:spcBef>
                <a:spcPts val="1200"/>
              </a:spcBef>
              <a:spcAft>
                <a:spcPts val="600"/>
              </a:spcAft>
            </a:pPr>
            <a:r>
              <a:rPr lang="fr-FR" b="0" dirty="0"/>
              <a:t>Un secteur </a:t>
            </a:r>
            <a:r>
              <a:rPr lang="fr-FR" dirty="0"/>
              <a:t>primordial pour les sociétés européennes, qui emploie 21,5 millions de travailleurs</a:t>
            </a:r>
            <a:r>
              <a:rPr lang="fr-FR" b="0" dirty="0"/>
              <a:t>, soit </a:t>
            </a:r>
            <a:r>
              <a:rPr lang="fr-FR" dirty="0"/>
              <a:t>11 % des travailleurs de l’UE</a:t>
            </a:r>
            <a:r>
              <a:rPr lang="fr-FR" b="0" dirty="0"/>
              <a:t>. </a:t>
            </a:r>
            <a:endParaRPr lang="en-US" b="0"/>
          </a:p>
          <a:p>
            <a:pPr marL="233045" indent="-233045">
              <a:spcBef>
                <a:spcPts val="1200"/>
              </a:spcBef>
              <a:spcAft>
                <a:spcPts val="600"/>
              </a:spcAft>
            </a:pPr>
            <a:r>
              <a:rPr lang="fr-FR" dirty="0"/>
              <a:t>Niveaux d’exposition à plusieurs risques psychosociaux plus élevés </a:t>
            </a:r>
            <a:r>
              <a:rPr lang="fr-FR" dirty="0">
                <a:solidFill>
                  <a:schemeClr val="accent1"/>
                </a:solidFill>
              </a:rPr>
              <a:t>comparés à d’autres </a:t>
            </a:r>
            <a:r>
              <a:rPr lang="fr-FR" dirty="0"/>
              <a:t>secteurs</a:t>
            </a:r>
            <a:r>
              <a:rPr lang="fr-FR" b="0" dirty="0"/>
              <a:t>. </a:t>
            </a:r>
            <a:endParaRPr lang="fr-FR" b="0" dirty="0">
              <a:cs typeface="Arial"/>
            </a:endParaRPr>
          </a:p>
          <a:p>
            <a:pPr marL="233363" indent="-233363">
              <a:spcBef>
                <a:spcPts val="1200"/>
              </a:spcBef>
              <a:spcAft>
                <a:spcPts val="600"/>
              </a:spcAft>
            </a:pPr>
            <a:r>
              <a:rPr lang="fr-FR" dirty="0"/>
              <a:t>31 % des travailleurs du secteur de la santé et de l’aide sociale ont connu des épisodes de stress, de dépression ou d’anxiété </a:t>
            </a:r>
            <a:r>
              <a:rPr lang="fr-FR" b="0" dirty="0"/>
              <a:t> causés ou </a:t>
            </a:r>
            <a:r>
              <a:rPr lang="fr-FR" dirty="0"/>
              <a:t>aggravés par leur travail </a:t>
            </a:r>
            <a:r>
              <a:rPr lang="fr-FR" b="0" dirty="0"/>
              <a:t>au cours des 12 derniers mois.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fr-FR"/>
              <a:t>Priorité 4: risques psychosociaux dans le secteur de la santé et de l’aide sociale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085622"/>
            <a:ext cx="11217348"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dirty="0">
                <a:latin typeface="+mn-lt"/>
              </a:rPr>
              <a:t>Pourcentage des lieux de travail signalant la présence de dangers psychosociaux dans le secteur de la santé et de l’aide sociale et moyenne de l’EU-27 tous secteurs confondus, 2024. </a:t>
            </a:r>
          </a:p>
        </p:txBody>
      </p:sp>
      <p:pic>
        <p:nvPicPr>
          <p:cNvPr id="5" name="Graphic 4" descr="Graphique comparant les différents risques psychosociaux au travail dans tous les secteurs des 27 États membres de l’UE, en bleu, et dans le secteur de la santé et de l’aide sociale, en vert. Les risques psychosociaux présentés sont les suivants: 56 % contre 72 % sont amenés à interagir avec des clients, des patients, des élèves, etc.; contraintes de temps;  43 % contre 48 % sont confrontés à une mauvaise communication ou coopération avec les organisations;  18 % contre 21 % sont confrontés à des horaires de travail longs ou irréguliers;  10 % contre 11 % craignent de perdre leur emploi.">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253561" y="2017957"/>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3145276" y="4807816"/>
            <a:ext cx="4914722" cy="1277273"/>
          </a:xfrm>
          <a:prstGeom prst="rect">
            <a:avLst/>
          </a:prstGeom>
          <a:noFill/>
        </p:spPr>
        <p:txBody>
          <a:bodyPr wrap="square" rtlCol="0">
            <a:spAutoFit/>
          </a:bodyPr>
          <a:lstStyle/>
          <a:p>
            <a:pPr marL="227013" indent="-227013">
              <a:buClr>
                <a:srgbClr val="C00000"/>
              </a:buClr>
              <a:buAutoNum type="alphaUcPeriod"/>
            </a:pPr>
            <a:r>
              <a:rPr lang="fr-FR" sz="1100" b="1" dirty="0">
                <a:solidFill>
                  <a:schemeClr val="tx1">
                    <a:lumMod val="65000"/>
                    <a:lumOff val="35000"/>
                  </a:schemeClr>
                </a:solidFill>
              </a:rPr>
              <a:t>Travail avec des clients, des patients, des élèves ou d’autres personnes difficiles.</a:t>
            </a:r>
          </a:p>
          <a:p>
            <a:pPr marL="227013" indent="-227013">
              <a:buClr>
                <a:srgbClr val="C00000"/>
              </a:buClr>
              <a:buAutoNum type="alphaUcPeriod"/>
            </a:pPr>
            <a:r>
              <a:rPr lang="fr-FR" sz="1100" b="1" dirty="0">
                <a:solidFill>
                  <a:schemeClr val="tx1">
                    <a:lumMod val="65000"/>
                    <a:lumOff val="35000"/>
                  </a:schemeClr>
                </a:solidFill>
              </a:rPr>
              <a:t>Contraintes de temps</a:t>
            </a:r>
          </a:p>
          <a:p>
            <a:pPr marL="227013" indent="-227013">
              <a:buClr>
                <a:srgbClr val="C00000"/>
              </a:buClr>
              <a:buAutoNum type="alphaUcPeriod"/>
            </a:pPr>
            <a:r>
              <a:rPr lang="fr-FR" sz="1100" b="1" dirty="0">
                <a:solidFill>
                  <a:schemeClr val="tx1">
                    <a:lumMod val="65000"/>
                    <a:lumOff val="35000"/>
                  </a:schemeClr>
                </a:solidFill>
              </a:rPr>
              <a:t>Mauvaise communication ou coopération au sein de l’organisation</a:t>
            </a:r>
          </a:p>
          <a:p>
            <a:pPr marL="227013" indent="-227013">
              <a:buClr>
                <a:srgbClr val="C00000"/>
              </a:buClr>
              <a:buAutoNum type="alphaUcPeriod"/>
            </a:pPr>
            <a:r>
              <a:rPr lang="fr-FR" sz="1100" b="1" dirty="0">
                <a:solidFill>
                  <a:schemeClr val="tx1">
                    <a:lumMod val="65000"/>
                    <a:lumOff val="35000"/>
                  </a:schemeClr>
                </a:solidFill>
              </a:rPr>
              <a:t>Horaires de travail longs ou irréguliers</a:t>
            </a:r>
          </a:p>
          <a:p>
            <a:pPr marL="227013" indent="-227013">
              <a:buClr>
                <a:srgbClr val="C00000"/>
              </a:buClr>
              <a:buAutoNum type="alphaUcPeriod"/>
            </a:pPr>
            <a:r>
              <a:rPr lang="fr-FR" sz="1100" b="1" dirty="0">
                <a:solidFill>
                  <a:schemeClr val="tx1">
                    <a:lumMod val="65000"/>
                    <a:lumOff val="35000"/>
                  </a:schemeClr>
                </a:solidFill>
              </a:rPr>
              <a:t>Crainte de perdre son emploi</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270979" y="5867140"/>
            <a:ext cx="5635256" cy="369332"/>
          </a:xfrm>
          <a:prstGeom prst="rect">
            <a:avLst/>
          </a:prstGeom>
          <a:noFill/>
        </p:spPr>
        <p:txBody>
          <a:bodyPr wrap="square" rtlCol="0">
            <a:spAutoFit/>
          </a:bodyPr>
          <a:lstStyle/>
          <a:p>
            <a:r>
              <a:rPr lang="fr-FR" sz="900" i="1" dirty="0">
                <a:solidFill>
                  <a:schemeClr val="tx1">
                    <a:lumMod val="65000"/>
                    <a:lumOff val="35000"/>
                  </a:schemeClr>
                </a:solidFill>
              </a:rPr>
              <a:t>Source: ESENER 2024</a:t>
            </a:r>
            <a:br>
              <a:rPr lang="fr-FR" sz="900" i="1" dirty="0">
                <a:solidFill>
                  <a:schemeClr val="tx1">
                    <a:lumMod val="65000"/>
                    <a:lumOff val="35000"/>
                  </a:schemeClr>
                </a:solidFill>
              </a:rPr>
            </a:br>
            <a:r>
              <a:rPr lang="fr-FR" sz="900" i="1" dirty="0">
                <a:solidFill>
                  <a:schemeClr val="tx1">
                    <a:lumMod val="65000"/>
                    <a:lumOff val="35000"/>
                  </a:schemeClr>
                </a:solidFill>
              </a:rPr>
              <a:t>Base: Établissements dans l’EU-27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8059998" y="4852566"/>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fr-FR" sz="1100" b="1">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fr-FR" sz="1100" b="1">
                  <a:solidFill>
                    <a:schemeClr val="tx1">
                      <a:lumMod val="65000"/>
                      <a:lumOff val="35000"/>
                    </a:schemeClr>
                  </a:solidFill>
                </a:rPr>
                <a:t>Activités dans le secteur de la santé humaine et</a:t>
              </a:r>
            </a:p>
            <a:p>
              <a:pPr>
                <a:buClr>
                  <a:srgbClr val="C00000"/>
                </a:buClr>
              </a:pPr>
              <a:r>
                <a:rPr lang="fr-FR" sz="1100" b="1">
                  <a:solidFill>
                    <a:schemeClr val="tx1">
                      <a:lumMod val="65000"/>
                      <a:lumOff val="35000"/>
                    </a:schemeClr>
                  </a:solidFill>
                </a:rPr>
                <a:t>du travail social</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p:txBody>
          <a:bodyPr/>
          <a:lstStyle/>
          <a:p>
            <a:r>
              <a:rPr lang="fr-FR"/>
              <a:t>Priorité 4: risques psychosociaux dans le secteur de la santé et de l’aide sociale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dirty="0">
                <a:latin typeface="+mn-lt"/>
                <a:cs typeface="Arial"/>
              </a:rPr>
              <a:t>Mesures préventives </a:t>
            </a:r>
            <a:r>
              <a:rPr lang="fr-FR" sz="1800" b="1" dirty="0">
                <a:solidFill>
                  <a:schemeClr val="tx2"/>
                </a:solidFill>
                <a:latin typeface="+mn-lt"/>
                <a:cs typeface="Arial"/>
              </a:rPr>
              <a:t>sectorielles</a:t>
            </a:r>
            <a:endParaRPr lang="fr-FR" sz="1800" b="1" dirty="0">
              <a:latin typeface="+mn-lt"/>
              <a:cs typeface="Arial"/>
            </a:endParaRP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15888"/>
            <a:ext cx="6192247" cy="3842651"/>
          </a:xfrm>
        </p:spPr>
        <p:txBody>
          <a:bodyPr>
            <a:noAutofit/>
          </a:bodyPr>
          <a:lstStyle/>
          <a:p>
            <a:pPr marL="233045" indent="-233045">
              <a:spcAft>
                <a:spcPts val="600"/>
              </a:spcAft>
            </a:pPr>
            <a:r>
              <a:rPr lang="fr-FR" b="0" dirty="0"/>
              <a:t>Promotion de l’autonomie dans le travail dans la fourniture des soins.</a:t>
            </a:r>
          </a:p>
          <a:p>
            <a:pPr marL="233045" indent="-233045">
              <a:spcAft>
                <a:spcPts val="600"/>
              </a:spcAft>
            </a:pPr>
            <a:r>
              <a:rPr lang="fr-FR" b="0" dirty="0"/>
              <a:t>Participation des travailleurs aux décisions concernant le lieu de travail et en matière de soins.</a:t>
            </a:r>
            <a:endParaRPr lang="fr-FR" b="0">
              <a:cs typeface="Arial"/>
            </a:endParaRPr>
          </a:p>
          <a:p>
            <a:pPr marL="233045" indent="-233045">
              <a:spcAft>
                <a:spcPts val="600"/>
              </a:spcAft>
            </a:pPr>
            <a:r>
              <a:rPr lang="fr-FR" b="0" dirty="0"/>
              <a:t>Reconnaissance et rémunération des activités de soins.</a:t>
            </a:r>
            <a:endParaRPr lang="fr-FR" b="0">
              <a:cs typeface="Arial"/>
            </a:endParaRPr>
          </a:p>
          <a:p>
            <a:pPr marL="233045" indent="-233045">
              <a:spcAft>
                <a:spcPts val="600"/>
              </a:spcAft>
            </a:pPr>
            <a:r>
              <a:rPr lang="fr-FR" b="0" dirty="0"/>
              <a:t>Programmation participative des équipes.</a:t>
            </a:r>
            <a:endParaRPr lang="fr-FR" b="0">
              <a:cs typeface="Arial"/>
            </a:endParaRPr>
          </a:p>
          <a:p>
            <a:pPr marL="233045" indent="-233045">
              <a:spcAft>
                <a:spcPts val="600"/>
              </a:spcAft>
            </a:pPr>
            <a:r>
              <a:rPr lang="fr-FR" b="0" dirty="0"/>
              <a:t>Gestion adéquate du personnel et de la charge de travail.</a:t>
            </a:r>
            <a:endParaRPr lang="fr-FR" b="0">
              <a:cs typeface="Arial"/>
            </a:endParaRPr>
          </a:p>
          <a:p>
            <a:pPr marL="233045" indent="-233045">
              <a:spcAft>
                <a:spcPts val="600"/>
              </a:spcAft>
            </a:pPr>
            <a:r>
              <a:rPr lang="fr-FR" b="0" dirty="0"/>
              <a:t>Garantie d’un repos suffisant et amélioration de l’équilibre entre vie professionnelle et vie privée. </a:t>
            </a:r>
            <a:endParaRPr lang="fr-FR" b="0" dirty="0">
              <a:cs typeface="Arial"/>
            </a:endParaRP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2C10D6B2-7EEC-E601-C941-437BE1EEE4E0}"/>
              </a:ext>
            </a:extLst>
          </p:cNvPr>
          <p:cNvSpPr/>
          <p:nvPr/>
        </p:nvSpPr>
        <p:spPr>
          <a:xfrm>
            <a:off x="7155711" y="2133599"/>
            <a:ext cx="3815709" cy="2136147"/>
          </a:xfrm>
          <a:prstGeom prst="wedgeRectCallout">
            <a:avLst>
              <a:gd name="adj1" fmla="val -23883"/>
              <a:gd name="adj2" fmla="val 65834"/>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fr-FR" sz="1800" b="1" dirty="0">
                <a:solidFill>
                  <a:schemeClr val="tx2"/>
                </a:solidFill>
              </a:rPr>
              <a:t>Des environnements de travail sains profitent non seulement aux travailleurs de la santé et de l’aide sociale, mais améliorent également la qualité des soins et la sécurité des patients.  </a:t>
            </a:r>
          </a:p>
        </p:txBody>
      </p:sp>
      <p:pic>
        <p:nvPicPr>
          <p:cNvPr id="9" name="Picture 8" descr="Image vectorielle représentant une mascotte à côté d’un lit d’hôpital, afin de représenter le secteur de la santé et de l’aide sociale.">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fr-FR"/>
              <a:t>Priorité 5: promotion de la santé mentale au travail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dirty="0">
                <a:latin typeface="+mn-lt"/>
              </a:rPr>
              <a:t>Situation actuelle</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71547"/>
            <a:ext cx="10499800" cy="2950153"/>
          </a:xfrm>
        </p:spPr>
        <p:txBody>
          <a:bodyPr>
            <a:normAutofit lnSpcReduction="10000"/>
          </a:bodyPr>
          <a:lstStyle/>
          <a:p>
            <a:pPr marL="233363" indent="-233363">
              <a:spcBef>
                <a:spcPts val="1200"/>
              </a:spcBef>
              <a:spcAft>
                <a:spcPts val="600"/>
              </a:spcAft>
            </a:pPr>
            <a:r>
              <a:rPr lang="fr-FR" dirty="0"/>
              <a:t>La réintégration des travailleurs</a:t>
            </a:r>
            <a:r>
              <a:rPr lang="fr-FR" b="0" dirty="0"/>
              <a:t> sur le lieu de travail après avoir vécu un problème de santé mentale lié au travail nécessite </a:t>
            </a:r>
            <a:r>
              <a:rPr lang="fr-FR" dirty="0"/>
              <a:t>des aménagements adaptés</a:t>
            </a:r>
            <a:r>
              <a:rPr lang="fr-FR" b="0" dirty="0"/>
              <a:t>. </a:t>
            </a:r>
          </a:p>
          <a:p>
            <a:pPr marL="233363" indent="-233363">
              <a:spcBef>
                <a:spcPts val="1200"/>
              </a:spcBef>
              <a:spcAft>
                <a:spcPts val="600"/>
              </a:spcAft>
            </a:pPr>
            <a:r>
              <a:rPr lang="fr-FR" b="0" dirty="0"/>
              <a:t>Même lorsque les problèmes de santé mentale ne sont pas liés au travail, </a:t>
            </a:r>
            <a:r>
              <a:rPr lang="fr-FR" dirty="0"/>
              <a:t>un environnement de travail favorable et respectueux profite </a:t>
            </a:r>
            <a:r>
              <a:rPr lang="fr-FR" b="0" dirty="0"/>
              <a:t>à la fois à la </a:t>
            </a:r>
            <a:r>
              <a:rPr lang="fr-FR" dirty="0"/>
              <a:t>personne et à l’organisation</a:t>
            </a:r>
            <a:r>
              <a:rPr lang="fr-FR" b="0" dirty="0"/>
              <a:t>.</a:t>
            </a:r>
          </a:p>
          <a:p>
            <a:pPr marL="233363" indent="-233363">
              <a:spcBef>
                <a:spcPts val="1200"/>
              </a:spcBef>
              <a:spcAft>
                <a:spcPts val="600"/>
              </a:spcAft>
            </a:pPr>
            <a:r>
              <a:rPr lang="fr-FR" dirty="0"/>
              <a:t>Des aménagements sur mesure </a:t>
            </a:r>
            <a:r>
              <a:rPr lang="fr-FR" b="0" dirty="0"/>
              <a:t>peuvent permettre à chacun de travailler efficacement et de se sentir valorisé, par exemple grâce à des lieux de travail plus calmes, des horaires flexibles ou une adaptation des tâches professionnelles. </a:t>
            </a:r>
          </a:p>
          <a:p>
            <a:pPr marL="233363" indent="-233363">
              <a:spcBef>
                <a:spcPts val="1200"/>
              </a:spcBef>
              <a:spcAft>
                <a:spcPts val="600"/>
              </a:spcAft>
            </a:pPr>
            <a:r>
              <a:rPr lang="fr-FR" dirty="0"/>
              <a:t>La stigmatisation reste un obstacle majeur à surmonter</a:t>
            </a:r>
            <a:r>
              <a:rPr lang="fr-FR"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0663" y="4512218"/>
            <a:ext cx="4600757" cy="2250005"/>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fr-FR"/>
              <a:t>Priorité 5: promotion de la santé mentale au travail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Situation actuelle</a:t>
            </a:r>
          </a:p>
        </p:txBody>
      </p:sp>
      <p:pic>
        <p:nvPicPr>
          <p:cNvPr id="12" name="Picture 11" descr="Photo montrant un groupe d’employés de bureau en pleine conversation, ainsi qu’une mascotte dont la bouche est fermée par une fermeture éclair, afin d’illustrer les obstacles à la communication des problèmes de santé mentale.">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fr-FR"/>
              <a:t>Près de la moitié </a:t>
            </a:r>
            <a:r>
              <a:rPr lang="fr-FR">
                <a:solidFill>
                  <a:schemeClr val="tx1">
                    <a:lumMod val="50000"/>
                    <a:lumOff val="50000"/>
                  </a:schemeClr>
                </a:solidFill>
              </a:rPr>
              <a:t>des travailleurs de l’UE estiment que le fait de révéler un problème de santé mentale au travail aurait des répercussions négatives sur leur carrière, tandis qu’une proportion équivalente n’est pas de cet avis. </a:t>
            </a:r>
          </a:p>
          <a:p>
            <a:pPr marL="0" indent="0">
              <a:buNone/>
            </a:pPr>
            <a:r>
              <a:rPr lang="fr-FR" sz="1333"/>
              <a:t>Le pouls de la SST 2025</a:t>
            </a:r>
          </a:p>
        </p:txBody>
      </p:sp>
      <p:pic>
        <p:nvPicPr>
          <p:cNvPr id="10" name="Picture 9" descr="Image vectorielle contenant, dans un nuage, une silhouette en papier d’une tête avec un symbole de l’infini à l’intérieur. À gauche se trouve un calendrier. À droite, une mascotte tenant un drapeau de l’UE.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fr-FR" sz="1600" b="1">
                <a:solidFill>
                  <a:schemeClr val="tx2"/>
                </a:solidFill>
              </a:rPr>
              <a:t>Près de 50 % de la population de l’UE</a:t>
            </a:r>
            <a:r>
              <a:rPr lang="fr-FR" sz="1600" b="1"/>
              <a:t> </a:t>
            </a:r>
            <a:r>
              <a:rPr lang="fr-FR" sz="1600" b="1">
                <a:solidFill>
                  <a:schemeClr val="tx1">
                    <a:lumMod val="50000"/>
                    <a:lumOff val="50000"/>
                  </a:schemeClr>
                </a:solidFill>
              </a:rPr>
              <a:t>déclarent avoir déjà rencontré un problème émotionnel ou psychosocial, tel qu’un sentiment de dépression ou d’anxiété, au cours des douze derniers mois.</a:t>
            </a:r>
          </a:p>
          <a:p>
            <a:pPr defTabSz="342900">
              <a:spcBef>
                <a:spcPts val="450"/>
              </a:spcBef>
              <a:buClr>
                <a:schemeClr val="tx2"/>
              </a:buClr>
            </a:pPr>
            <a:r>
              <a:rPr lang="fr-FR" sz="1333" b="1">
                <a:solidFill>
                  <a:schemeClr val="tx2"/>
                </a:solidFill>
              </a:rPr>
              <a:t>Eurobaromètre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838893"/>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fr-FR"/>
              <a:t>Priorité 5: promotion de la santé mentale au travail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1800" b="1">
                <a:latin typeface="+mn-lt"/>
              </a:rPr>
              <a:t>Mesures préventives</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5777548" cy="2938228"/>
          </a:xfrm>
        </p:spPr>
        <p:txBody>
          <a:bodyPr>
            <a:noAutofit/>
          </a:bodyPr>
          <a:lstStyle/>
          <a:p>
            <a:pPr marL="233363" indent="-233363">
              <a:spcAft>
                <a:spcPts val="600"/>
              </a:spcAft>
            </a:pPr>
            <a:r>
              <a:rPr lang="fr-FR" dirty="0"/>
              <a:t>Appliquer les principes de SST de la même manière à la santé mentale et à la santé physique</a:t>
            </a:r>
            <a:r>
              <a:rPr lang="fr-FR" b="0" dirty="0"/>
              <a:t>: soutien précoce, ajustements raisonnables, absence de discriminations.</a:t>
            </a:r>
          </a:p>
          <a:p>
            <a:pPr marL="233363" indent="-233363">
              <a:spcAft>
                <a:spcPts val="600"/>
              </a:spcAft>
            </a:pPr>
            <a:r>
              <a:rPr lang="fr-FR" dirty="0"/>
              <a:t>Proposer un soutien pratique</a:t>
            </a:r>
            <a:r>
              <a:rPr lang="fr-FR" b="0" dirty="0"/>
              <a:t>: adaptation des tâches, des horaires de travail ou des conditions de travail afin de faciliter le maintien ou le retour au travail des travailleurs.</a:t>
            </a:r>
          </a:p>
          <a:p>
            <a:pPr marL="233363" indent="-233363">
              <a:spcAft>
                <a:spcPts val="600"/>
              </a:spcAft>
            </a:pPr>
            <a:r>
              <a:rPr lang="fr-FR" dirty="0"/>
              <a:t>Favoriser une culture favorable et exempte de stigmatisation</a:t>
            </a:r>
            <a:r>
              <a:rPr lang="fr-FR" b="0" dirty="0"/>
              <a:t>: sensibiliser, associer les travailleurs et encourager la divulgation en toute sécurité et la recherche d’aide.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4191798" cy="1543493"/>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fr-FR" sz="1800" b="1" dirty="0">
                <a:solidFill>
                  <a:schemeClr val="tx2"/>
                </a:solidFill>
              </a:rPr>
              <a:t>N’oubliez pas: une prévention efficace commence par la lutte contre les causes profondes des risques psychosociaux sur le lieu de travail.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fr-FR"/>
              <a:t>Réseau de l’EU-OSHA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 du réseau des agences de l’UE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5095875" y="1044672"/>
            <a:ext cx="1667369" cy="727416"/>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fr-FR" sz="1400" b="1" dirty="0">
                <a:solidFill>
                  <a:schemeClr val="tx2"/>
                </a:solidFill>
                <a:hlinkClick r:id="rId5">
                  <a:extLst>
                    <a:ext uri="{A12FA001-AC4F-418D-AE19-62706E023703}">
                      <ahyp:hlinkClr xmlns:ahyp="http://schemas.microsoft.com/office/drawing/2018/hyperlinkcolor" val="tx"/>
                    </a:ext>
                  </a:extLst>
                </a:hlinkClick>
              </a:rPr>
              <a:t>PARTENAIRES SOCIAUX EUROPÉENS</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 du Réseau Enterprise Europe">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fr-FR" sz="1400" b="1">
                <a:solidFill>
                  <a:schemeClr val="tx2"/>
                </a:solidFill>
                <a:hlinkClick r:id="rId8">
                  <a:extLst>
                    <a:ext uri="{A12FA001-AC4F-418D-AE19-62706E023703}">
                      <ahyp:hlinkClr xmlns:ahyp="http://schemas.microsoft.com/office/drawing/2018/hyperlinkcolor" val="tx"/>
                    </a:ext>
                  </a:extLst>
                </a:hlinkClick>
              </a:rPr>
              <a:t>INSTITUTIONS EUROPÉENNES</a:t>
            </a:r>
          </a:p>
          <a:p>
            <a:pPr algn="ctr"/>
            <a:endParaRPr lang="en-GB">
              <a:solidFill>
                <a:schemeClr val="tx2"/>
              </a:solidFill>
            </a:endParaRPr>
          </a:p>
        </p:txBody>
      </p:sp>
      <p:pic>
        <p:nvPicPr>
          <p:cNvPr id="4" name="Picture 3" descr="Logo of European Agency for Safety and Health at Work ">
            <a:hlinkClick r:id="rId9"/>
            <a:extLst>
              <a:ext uri="{FF2B5EF4-FFF2-40B4-BE49-F238E27FC236}">
                <a16:creationId xmlns:a16="http://schemas.microsoft.com/office/drawing/2014/main" id="{22347B85-172C-1259-A7E4-E9FAC06209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81739" y="2845007"/>
            <a:ext cx="2557113" cy="653858"/>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953926" y="4022733"/>
            <a:ext cx="1809318" cy="746700"/>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fr-FR" sz="1400" b="1" dirty="0">
                <a:solidFill>
                  <a:schemeClr val="tx2"/>
                </a:solidFill>
                <a:hlinkClick r:id="rId11">
                  <a:extLst>
                    <a:ext uri="{A12FA001-AC4F-418D-AE19-62706E023703}">
                      <ahyp:hlinkClr xmlns:ahyp="http://schemas.microsoft.com/office/drawing/2018/hyperlinkcolor" val="tx"/>
                    </a:ext>
                  </a:extLst>
                </a:hlinkClick>
              </a:rPr>
              <a:t>POINTS FOCAUX NATIONAUX DE L’EU-OSHA</a:t>
            </a:r>
            <a:endParaRPr lang="en-GB" sz="1400" b="1" dirty="0">
              <a:solidFill>
                <a:schemeClr val="tx2"/>
              </a:solidFill>
            </a:endParaRPr>
          </a:p>
        </p:txBody>
      </p:sp>
      <p:pic>
        <p:nvPicPr>
          <p:cNvPr id="13" name="Picture 6" descr="Logo de l’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708263"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fr-FR" sz="1400" b="1" dirty="0">
                <a:solidFill>
                  <a:schemeClr val="tx2"/>
                </a:solidFill>
                <a:hlinkClick r:id="rId14">
                  <a:extLst>
                    <a:ext uri="{A12FA001-AC4F-418D-AE19-62706E023703}">
                      <ahyp:hlinkClr xmlns:ahyp="http://schemas.microsoft.com/office/drawing/2018/hyperlinkcolor" val="tx"/>
                    </a:ext>
                  </a:extLst>
                </a:hlinkClick>
              </a:rPr>
              <a:t>PARTENAIRES MÉDIAS</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906555" y="5356846"/>
            <a:ext cx="1904060" cy="76251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fr-FR" sz="1400" b="1" dirty="0">
                <a:solidFill>
                  <a:schemeClr val="tx2"/>
                </a:solidFill>
                <a:hlinkClick r:id="rId15">
                  <a:extLst>
                    <a:ext uri="{A12FA001-AC4F-418D-AE19-62706E023703}">
                      <ahyp:hlinkClr xmlns:ahyp="http://schemas.microsoft.com/office/drawing/2018/hyperlinkcolor" val="tx"/>
                    </a:ext>
                  </a:extLst>
                </a:hlinkClick>
              </a:rPr>
              <a:t>PARTENAIRES OFFICIELS DE LA CAMPAGNE</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fr-FR"/>
              <a:t>Ressources pour la campagne: tout ce dont vous avez besoin à un seul endroit</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fontScale="92500" lnSpcReduction="10000"/>
          </a:bodyPr>
          <a:lstStyle/>
          <a:p>
            <a:pPr defTabSz="457189">
              <a:spcBef>
                <a:spcPts val="1200"/>
              </a:spcBef>
              <a:spcAft>
                <a:spcPts val="600"/>
              </a:spcAft>
              <a:buClr>
                <a:schemeClr val="tx2"/>
              </a:buClr>
            </a:pPr>
            <a:r>
              <a:rPr lang="fr-FR" sz="1800" dirty="0">
                <a:solidFill>
                  <a:schemeClr val="tx2"/>
                </a:solidFill>
              </a:rPr>
              <a:t>Commencez par consulter notre</a:t>
            </a:r>
            <a:r>
              <a:rPr lang="fr-FR" sz="1800" dirty="0"/>
              <a:t> </a:t>
            </a:r>
            <a:r>
              <a:rPr lang="fr-FR" sz="1800" b="1" dirty="0">
                <a:solidFill>
                  <a:schemeClr val="accent2"/>
                </a:solidFill>
                <a:hlinkClick r:id="rId2">
                  <a:extLst>
                    <a:ext uri="{A12FA001-AC4F-418D-AE19-62706E023703}">
                      <ahyp:hlinkClr xmlns:ahyp="http://schemas.microsoft.com/office/drawing/2018/hyperlinkcolor" val="tx"/>
                    </a:ext>
                  </a:extLst>
                </a:hlinkClick>
              </a:rPr>
              <a:t>site web consacré à la campagne</a:t>
            </a:r>
            <a:r>
              <a:rPr lang="fr-FR" sz="1800" dirty="0">
                <a:solidFill>
                  <a:srgbClr val="003399"/>
                </a:solidFill>
              </a:rPr>
              <a:t>.</a:t>
            </a:r>
          </a:p>
          <a:p>
            <a:pPr defTabSz="457189">
              <a:spcBef>
                <a:spcPts val="1200"/>
              </a:spcBef>
              <a:spcAft>
                <a:spcPts val="600"/>
              </a:spcAft>
              <a:buClr>
                <a:schemeClr val="tx2"/>
              </a:buClr>
            </a:pPr>
            <a:r>
              <a:rPr lang="fr-FR" sz="1800" dirty="0">
                <a:solidFill>
                  <a:schemeClr val="tx2"/>
                </a:solidFill>
              </a:rPr>
              <a:t>Parcourez notre</a:t>
            </a:r>
            <a:r>
              <a:rPr lang="fr-FR" sz="1800" dirty="0"/>
              <a:t> </a:t>
            </a:r>
            <a:r>
              <a:rPr lang="fr-FR" sz="1800" b="1" dirty="0">
                <a:solidFill>
                  <a:schemeClr val="accent2"/>
                </a:solidFill>
                <a:hlinkClick r:id="rId2">
                  <a:extLst>
                    <a:ext uri="{A12FA001-AC4F-418D-AE19-62706E023703}">
                      <ahyp:hlinkClr xmlns:ahyp="http://schemas.microsoft.com/office/drawing/2018/hyperlinkcolor" val="tx"/>
                    </a:ext>
                  </a:extLst>
                </a:hlinkClick>
              </a:rPr>
              <a:t>guide de campagne</a:t>
            </a:r>
            <a:r>
              <a:rPr lang="fr-FR" sz="1800" dirty="0"/>
              <a:t> </a:t>
            </a:r>
            <a:r>
              <a:rPr lang="fr-FR" sz="1800" dirty="0">
                <a:solidFill>
                  <a:schemeClr val="tx2"/>
                </a:solidFill>
              </a:rPr>
              <a:t>pour en savoir plus sur la campagne. </a:t>
            </a:r>
          </a:p>
          <a:p>
            <a:pPr defTabSz="457189">
              <a:spcBef>
                <a:spcPts val="1200"/>
              </a:spcBef>
              <a:spcAft>
                <a:spcPts val="600"/>
              </a:spcAft>
              <a:buClr>
                <a:schemeClr val="tx2"/>
              </a:buClr>
            </a:pPr>
            <a:r>
              <a:rPr lang="fr-FR" sz="1800" dirty="0">
                <a:solidFill>
                  <a:schemeClr val="tx2"/>
                </a:solidFill>
              </a:rPr>
              <a:t>Consultez nos </a:t>
            </a:r>
            <a:r>
              <a:rPr lang="fr-FR" sz="1800" b="1" dirty="0">
                <a:solidFill>
                  <a:schemeClr val="accent2"/>
                </a:solidFill>
                <a:hlinkClick r:id="rId3">
                  <a:extLst>
                    <a:ext uri="{A12FA001-AC4F-418D-AE19-62706E023703}">
                      <ahyp:hlinkClr xmlns:ahyp="http://schemas.microsoft.com/office/drawing/2018/hyperlinkcolor" val="tx"/>
                    </a:ext>
                  </a:extLst>
                </a:hlinkClick>
              </a:rPr>
              <a:t>publications</a:t>
            </a:r>
            <a:r>
              <a:rPr lang="fr-FR" sz="1800" dirty="0">
                <a:solidFill>
                  <a:schemeClr val="tx2"/>
                </a:solidFill>
              </a:rPr>
              <a:t>, telles que nos infographies, nos fiches d’information, etc.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fr-FR"/>
              <a:t>Boîte à outils et promotion numérique: assurer une promotion efficace de la campagne</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fr-FR" sz="2000" b="1">
                <a:latin typeface="+mn-lt"/>
              </a:rPr>
              <a:t>Soutenir la campagne:</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2" y="2305342"/>
            <a:ext cx="6680050" cy="1540613"/>
          </a:xfrm>
        </p:spPr>
        <p:txBody>
          <a:bodyPr anchor="t">
            <a:noAutofit/>
          </a:bodyPr>
          <a:lstStyle/>
          <a:p>
            <a:r>
              <a:rPr lang="fr-FR" b="0" dirty="0"/>
              <a:t>utilisez notre </a:t>
            </a:r>
            <a:r>
              <a:rPr lang="fr-FR" dirty="0"/>
              <a:t>kit pour </a:t>
            </a:r>
            <a:r>
              <a:rPr lang="fr-FR" dirty="0" err="1"/>
              <a:t>médias</a:t>
            </a:r>
            <a:r>
              <a:rPr lang="fr-FR" dirty="0"/>
              <a:t> sociaux</a:t>
            </a:r>
            <a:r>
              <a:rPr lang="fr-FR" b="0" dirty="0"/>
              <a:t> et nos modèles pour faire passer le message; </a:t>
            </a:r>
          </a:p>
          <a:p>
            <a:r>
              <a:rPr lang="fr-FR" b="0" dirty="0"/>
              <a:t>démarquez votre présentation grâce à notre </a:t>
            </a:r>
            <a:r>
              <a:rPr lang="fr-FR" dirty="0"/>
              <a:t>bibliothèque digitale</a:t>
            </a:r>
            <a:r>
              <a:rPr lang="fr-FR" b="0" dirty="0"/>
              <a:t>, qui comprend des logos, des modèles et bien plus encore.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1857375" y="3825347"/>
            <a:ext cx="5447616"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012066" y="3849411"/>
            <a:ext cx="5552391" cy="834768"/>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fr-FR" sz="1800" dirty="0">
                <a:solidFill>
                  <a:schemeClr val="bg1"/>
                </a:solidFill>
              </a:rPr>
              <a:t>Lancez votre</a:t>
            </a:r>
            <a:r>
              <a:rPr lang="fr-FR" sz="1800" b="0" dirty="0">
                <a:solidFill>
                  <a:schemeClr val="bg1"/>
                </a:solidFill>
              </a:rPr>
              <a:t> initiative liée à la</a:t>
            </a:r>
            <a:r>
              <a:rPr lang="fr-FR" sz="1800" dirty="0">
                <a:solidFill>
                  <a:schemeClr val="bg1"/>
                </a:solidFill>
              </a:rPr>
              <a:t> campagne</a:t>
            </a:r>
            <a:r>
              <a:rPr lang="fr-FR" sz="1800" b="0" dirty="0">
                <a:solidFill>
                  <a:schemeClr val="bg1"/>
                </a:solidFill>
              </a:rPr>
              <a:t> </a:t>
            </a:r>
          </a:p>
          <a:p>
            <a:pPr marL="0" indent="0">
              <a:buNone/>
            </a:pPr>
            <a:r>
              <a:rPr lang="fr-FR" sz="1800" b="0" dirty="0">
                <a:solidFill>
                  <a:schemeClr val="bg1"/>
                </a:solidFill>
              </a:rPr>
              <a:t>en utilisant notre</a:t>
            </a:r>
            <a:r>
              <a:rPr lang="fr-FR" sz="1800" dirty="0"/>
              <a:t> </a:t>
            </a:r>
            <a:r>
              <a:rPr lang="fr-FR" sz="1800" dirty="0">
                <a:solidFill>
                  <a:srgbClr val="92D050"/>
                </a:solidFill>
                <a:hlinkClick r:id="rId3">
                  <a:extLst>
                    <a:ext uri="{A12FA001-AC4F-418D-AE19-62706E023703}">
                      <ahyp:hlinkClr xmlns:ahyp="http://schemas.microsoft.com/office/drawing/2018/hyperlinkcolor" val="tx"/>
                    </a:ext>
                  </a:extLst>
                </a:hlinkClick>
              </a:rPr>
              <a:t>boîte à outils de campagne</a:t>
            </a:r>
            <a:r>
              <a:rPr lang="fr-FR"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1678584"/>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fr-FR"/>
              <a:t>Comment participer à la campagne?</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459931"/>
            <a:ext cx="11217926" cy="1013599"/>
          </a:xfrm>
          <a:prstGeom prst="rect">
            <a:avLst/>
          </a:prstGeom>
        </p:spPr>
        <p:txBody>
          <a:bodyPr lIns="91440" tIns="45720" rIns="91440" bIns="45720"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fr-FR" b="0" dirty="0"/>
              <a:t>Organiser un évènement, une activité ou une initiative au cours de la</a:t>
            </a:r>
            <a:r>
              <a:rPr lang="fr-FR" dirty="0"/>
              <a:t> </a:t>
            </a:r>
            <a:r>
              <a:rPr lang="fr-FR" dirty="0">
                <a:solidFill>
                  <a:srgbClr val="92D050"/>
                </a:solidFill>
                <a:hlinkClick r:id="rId3">
                  <a:extLst>
                    <a:ext uri="{A12FA001-AC4F-418D-AE19-62706E023703}">
                      <ahyp:hlinkClr xmlns:ahyp="http://schemas.microsoft.com/office/drawing/2018/hyperlinkcolor" val="tx"/>
                    </a:ext>
                  </a:extLst>
                </a:hlinkClick>
              </a:rPr>
              <a:t>Semaine européenne de la sécurité et de la santé au travail</a:t>
            </a:r>
            <a:r>
              <a:rPr lang="fr-FR" b="0" dirty="0"/>
              <a:t>. </a:t>
            </a:r>
          </a:p>
          <a:p>
            <a:pPr marL="225425" indent="-225425">
              <a:spcAft>
                <a:spcPts val="600"/>
              </a:spcAft>
            </a:pPr>
            <a:r>
              <a:rPr lang="fr-FR" b="0" dirty="0"/>
              <a:t>Obtenez votre </a:t>
            </a:r>
            <a:r>
              <a:rPr lang="fr-FR" dirty="0">
                <a:solidFill>
                  <a:srgbClr val="92D050"/>
                </a:solidFill>
                <a:hlinkClick r:id="rId4">
                  <a:extLst>
                    <a:ext uri="{A12FA001-AC4F-418D-AE19-62706E023703}">
                      <ahyp:hlinkClr xmlns:ahyp="http://schemas.microsoft.com/office/drawing/2018/hyperlinkcolor" val="tx"/>
                    </a:ext>
                  </a:extLst>
                </a:hlinkClick>
              </a:rPr>
              <a:t>certificat de campagne</a:t>
            </a:r>
            <a:r>
              <a:rPr lang="fr-FR" b="0" dirty="0"/>
              <a:t>, qui atteste de votre participation.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86895"/>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fr-FR" b="0" dirty="0"/>
              <a:t>Nommez des initiatives inspirantes pour les </a:t>
            </a:r>
            <a:r>
              <a:rPr lang="fr-FR" dirty="0">
                <a:solidFill>
                  <a:srgbClr val="92D050"/>
                </a:solidFill>
                <a:hlinkClick r:id="rId5">
                  <a:extLst>
                    <a:ext uri="{A12FA001-AC4F-418D-AE19-62706E023703}">
                      <ahyp:hlinkClr xmlns:ahyp="http://schemas.microsoft.com/office/drawing/2018/hyperlinkcolor" val="tx"/>
                    </a:ext>
                  </a:extLst>
                </a:hlinkClick>
              </a:rPr>
              <a:t>prix des bonnes pratiques «Lieux de travail sains»</a:t>
            </a:r>
            <a:r>
              <a:rPr lang="fr-FR" b="0" dirty="0"/>
              <a:t>, organisés par les points focaux nationaux.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175682"/>
            <a:ext cx="7140321"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fr-FR" b="0" dirty="0"/>
              <a:t>Devenez </a:t>
            </a:r>
            <a:r>
              <a:rPr lang="fr-FR" dirty="0">
                <a:solidFill>
                  <a:srgbClr val="92D050"/>
                </a:solidFill>
                <a:hlinkClick r:id="rId6">
                  <a:extLst>
                    <a:ext uri="{A12FA001-AC4F-418D-AE19-62706E023703}">
                      <ahyp:hlinkClr xmlns:ahyp="http://schemas.microsoft.com/office/drawing/2018/hyperlinkcolor" val="tx"/>
                    </a:ext>
                  </a:extLst>
                </a:hlinkClick>
              </a:rPr>
              <a:t>partenaire officiel de la campagne</a:t>
            </a:r>
            <a:r>
              <a:rPr lang="fr-FR" b="0" dirty="0"/>
              <a:t>: rejoignez un réseau paneuropéen d’entreprises multinationales pour bénéficier d’une visibilité accrue. </a:t>
            </a:r>
          </a:p>
          <a:p>
            <a:pPr marL="225425" indent="-225425">
              <a:spcAft>
                <a:spcPts val="600"/>
              </a:spcAft>
            </a:pPr>
            <a:r>
              <a:rPr lang="fr-FR" b="0" dirty="0"/>
              <a:t>Devenez </a:t>
            </a:r>
            <a:r>
              <a:rPr lang="fr-FR" dirty="0">
                <a:solidFill>
                  <a:srgbClr val="92D050"/>
                </a:solidFill>
                <a:hlinkClick r:id="rId7">
                  <a:extLst>
                    <a:ext uri="{A12FA001-AC4F-418D-AE19-62706E023703}">
                      <ahyp:hlinkClr xmlns:ahyp="http://schemas.microsoft.com/office/drawing/2018/hyperlinkcolor" val="tx"/>
                    </a:ext>
                  </a:extLst>
                </a:hlinkClick>
              </a:rPr>
              <a:t>partenaire média</a:t>
            </a:r>
            <a:r>
              <a:rPr lang="fr-FR" b="0" dirty="0"/>
              <a:t>: accédez à des dossiers de presse exclusifs, à des possibilités de réseautage et à des événements.</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5069522"/>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680021"/>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fr-FR"/>
              <a:t>Rester informé de l’évolution de la campagne</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fr-FR" dirty="0"/>
              <a:t>Site web «Lieux de travail sains»: </a:t>
            </a:r>
            <a:r>
              <a:rPr lang="fr-FR" b="0" dirty="0"/>
              <a:t>toute une série d’informations à portée de main. </a:t>
            </a:r>
          </a:p>
          <a:p>
            <a:pPr>
              <a:spcAft>
                <a:spcPts val="600"/>
              </a:spcAft>
            </a:pPr>
            <a:r>
              <a:rPr lang="fr-FR" dirty="0"/>
              <a:t>Abonnez-vous </a:t>
            </a:r>
            <a:r>
              <a:rPr lang="fr-FR" b="0" dirty="0"/>
              <a:t>à l’Infolettre </a:t>
            </a:r>
            <a:r>
              <a:rPr lang="fr-FR" dirty="0"/>
              <a:t>«Lieux de travail sains»</a:t>
            </a:r>
            <a:r>
              <a:rPr lang="fr-FR" b="0" dirty="0"/>
              <a:t>: chaque mois, recevez par courriel des actualités concises, faciles à partager et qui vont droit au but.</a:t>
            </a:r>
          </a:p>
          <a:p>
            <a:pPr>
              <a:spcAft>
                <a:spcPts val="600"/>
              </a:spcAft>
            </a:pPr>
            <a:r>
              <a:rPr lang="fr-FR" b="0" dirty="0"/>
              <a:t>Faites passer le message et suivez-nous sur les </a:t>
            </a:r>
            <a:r>
              <a:rPr lang="fr-FR" dirty="0"/>
              <a:t>réseaux sociaux</a:t>
            </a:r>
            <a:r>
              <a:rPr lang="fr-FR"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fr-FR" b="0" dirty="0"/>
              <a:t> </a:t>
            </a:r>
          </a:p>
        </p:txBody>
      </p:sp>
      <p:pic>
        <p:nvPicPr>
          <p:cNvPr id="6" name="Graphic 5" descr="Logo de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o de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o de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o de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o de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fr-FR"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fr-FR"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33B12B-D547-4B73-8D31-0938A3F8A76B}">
  <ds:schemaRefs>
    <ds:schemaRef ds:uri="http://purl.org/dc/elements/1.1/"/>
    <ds:schemaRef ds:uri="http://schemas.microsoft.com/office/2006/metadata/properties"/>
    <ds:schemaRef ds:uri="74375373-3c44-45ee-a688-8fa44d7da57a"/>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d5ac9beb-95ef-4df8-be38-b0ea3ce121b4"/>
    <ds:schemaRef ds:uri="http://purl.org/dc/terms/"/>
  </ds:schemaRefs>
</ds:datastoreItem>
</file>

<file path=customXml/itemProps2.xml><?xml version="1.0" encoding="utf-8"?>
<ds:datastoreItem xmlns:ds="http://schemas.openxmlformats.org/officeDocument/2006/customXml" ds:itemID="{59804BAA-B2BF-4026-8ED5-CBFE34B5FE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5C73E6F-A96F-49EB-BDFD-3A55EF48DB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2010</TotalTime>
  <Words>8192</Words>
  <Application>Microsoft Office PowerPoint</Application>
  <PresentationFormat>Widescreen</PresentationFormat>
  <Paragraphs>544</Paragraphs>
  <Slides>30</Slides>
  <Notes>29</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Theme1</vt:lpstr>
      <vt:lpstr>Campagne «Lieux de travail sains» 2026-2028  «Ensemble pour la santé mentale au travail» </vt:lpstr>
      <vt:lpstr>Table des matières</vt:lpstr>
      <vt:lpstr>La situation globale: la santé mentale façonne la vie et le travail au quotidien </vt:lpstr>
      <vt:lpstr>La situation globale: quels sont les enjeux?</vt:lpstr>
      <vt:lpstr>La situation globale: le point de vue des travailleurs </vt:lpstr>
      <vt:lpstr>La situation globale: le point de vue des organisations comparé aux travailleurs -1- </vt:lpstr>
      <vt:lpstr>La situation globale: le point de vue des organisations -2- </vt:lpstr>
      <vt:lpstr>Finalités et objectifs de la campagne</vt:lpstr>
      <vt:lpstr>À qui s’adresse cette campagne? Qui est appelé à participer?</vt:lpstr>
      <vt:lpstr>Une feuille de route pour agir: les cinq priorités de la campagne</vt:lpstr>
      <vt:lpstr>Priorité 1: analyse et gestion des risques psychosociaux -1- </vt:lpstr>
      <vt:lpstr>Priorité 1: analyse et gestion des risques psychosociaux -2- </vt:lpstr>
      <vt:lpstr>Priorité 1: analyse et gestion des risques psychosociaux -3- </vt:lpstr>
      <vt:lpstr>Priorité 1: analyse et gestion des risques psychosociaux -4- </vt:lpstr>
      <vt:lpstr>Priorité 2: harcèlement, harcèlement sexuel et violence -1- </vt:lpstr>
      <vt:lpstr>Priorité 2: harcèlement, harcèlement sexuel et violence -2- </vt:lpstr>
      <vt:lpstr>Priorité 2: harcèlement, harcèlement sexuel et violence -3- </vt:lpstr>
      <vt:lpstr>Priorité 3: risques physiques et santé mentale -1- </vt:lpstr>
      <vt:lpstr>Priorité 3: risques physiques et santé mentale -2- </vt:lpstr>
      <vt:lpstr>Priorité 4: risques psychosociaux dans le secteur de la santé et de l’aide sociale -1- </vt:lpstr>
      <vt:lpstr>Priorité 4: risques psychosociaux dans le secteur de la santé et de l’aide sociale -2- </vt:lpstr>
      <vt:lpstr>Priorité 4: risques psychosociaux dans le secteur de la santé et de l’aide sociale -3- </vt:lpstr>
      <vt:lpstr>Priorité 5: promotion de la santé mentale au travail -1- </vt:lpstr>
      <vt:lpstr>Priorité 5: promotion de la santé mentale au travail -2- </vt:lpstr>
      <vt:lpstr>Priorité 5: promotion de la santé mentale au travail -3- </vt:lpstr>
      <vt:lpstr>Réseau de l’EU-OSHA</vt:lpstr>
      <vt:lpstr>Ressources pour la campagne: tout ce dont vous avez besoin à un seul endroit</vt:lpstr>
      <vt:lpstr>Boîte à outils et promotion numérique: assurer une promotion efficace de la campagne</vt:lpstr>
      <vt:lpstr>Comment participer à la campagne?</vt:lpstr>
      <vt:lpstr>Rester informé de l’évolution de la campagne</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87</cp:revision>
  <dcterms:created xsi:type="dcterms:W3CDTF">2026-06-23T11:43:48Z</dcterms:created>
  <dcterms:modified xsi:type="dcterms:W3CDTF">2026-09-21T09:19:00Z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Order">
    <vt:r8>127800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