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7561263" cy="10693400"/>
  <p:notesSz cx="6781800" cy="99187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72C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5" autoAdjust="0"/>
    <p:restoredTop sz="94595" autoAdjust="0"/>
  </p:normalViewPr>
  <p:slideViewPr>
    <p:cSldViewPr>
      <p:cViewPr>
        <p:scale>
          <a:sx n="66" d="100"/>
          <a:sy n="66" d="100"/>
        </p:scale>
        <p:origin x="-62" y="211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F4552-B7C5-4128-8E2A-AD7DF6083516}" type="datetimeFigureOut">
              <a:rPr lang="fr-FR" smtClean="0"/>
              <a:pPr/>
              <a:t>28/08/2013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76450" y="744538"/>
            <a:ext cx="262890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8180" y="4711383"/>
            <a:ext cx="5425440" cy="44634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1451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4C980-5673-4C31-A3CA-51CA19042F8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41499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2267-69A1-4E45-B975-419D26CDD48F}" type="datetimeFigureOut">
              <a:rPr lang="fr-FR" smtClean="0"/>
              <a:pPr/>
              <a:t>28/08/2013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8B5F-FA7F-4EF1-A181-C3B206BCBB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71689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2267-69A1-4E45-B975-419D26CDD48F}" type="datetimeFigureOut">
              <a:rPr lang="fr-FR" smtClean="0"/>
              <a:pPr/>
              <a:t>28/08/2013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8B5F-FA7F-4EF1-A181-C3B206BCBB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58143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1916" y="428234"/>
            <a:ext cx="1701284" cy="91240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063" y="428234"/>
            <a:ext cx="4977831" cy="91240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2267-69A1-4E45-B975-419D26CDD48F}" type="datetimeFigureOut">
              <a:rPr lang="fr-FR" smtClean="0"/>
              <a:pPr/>
              <a:t>28/08/2013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8B5F-FA7F-4EF1-A181-C3B206BCBB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9312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2267-69A1-4E45-B975-419D26CDD48F}" type="datetimeFigureOut">
              <a:rPr lang="fr-FR" smtClean="0"/>
              <a:pPr/>
              <a:t>28/08/2013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8B5F-FA7F-4EF1-A181-C3B206BCBB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4677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2267-69A1-4E45-B975-419D26CDD48F}" type="datetimeFigureOut">
              <a:rPr lang="fr-FR" smtClean="0"/>
              <a:pPr/>
              <a:t>28/08/2013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8B5F-FA7F-4EF1-A181-C3B206BCBB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8902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2267-69A1-4E45-B975-419D26CDD48F}" type="datetimeFigureOut">
              <a:rPr lang="fr-FR" smtClean="0"/>
              <a:pPr/>
              <a:t>28/08/2013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8B5F-FA7F-4EF1-A181-C3B206BCBB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45570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2267-69A1-4E45-B975-419D26CDD48F}" type="datetimeFigureOut">
              <a:rPr lang="fr-FR" smtClean="0"/>
              <a:pPr/>
              <a:t>28/08/2013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8B5F-FA7F-4EF1-A181-C3B206BCBB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8569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2267-69A1-4E45-B975-419D26CDD48F}" type="datetimeFigureOut">
              <a:rPr lang="fr-FR" smtClean="0"/>
              <a:pPr/>
              <a:t>28/08/2013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8B5F-FA7F-4EF1-A181-C3B206BCBB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37431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2267-69A1-4E45-B975-419D26CDD48F}" type="datetimeFigureOut">
              <a:rPr lang="fr-FR" smtClean="0"/>
              <a:pPr/>
              <a:t>28/08/2013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8B5F-FA7F-4EF1-A181-C3B206BCBB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232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2267-69A1-4E45-B975-419D26CDD48F}" type="datetimeFigureOut">
              <a:rPr lang="fr-FR" smtClean="0"/>
              <a:pPr/>
              <a:t>28/08/2013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8B5F-FA7F-4EF1-A181-C3B206BCBB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3252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52267-69A1-4E45-B975-419D26CDD48F}" type="datetimeFigureOut">
              <a:rPr lang="fr-FR" smtClean="0"/>
              <a:pPr/>
              <a:t>28/08/2013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8B5F-FA7F-4EF1-A181-C3B206BCBB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17623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52267-69A1-4E45-B975-419D26CDD48F}" type="datetimeFigureOut">
              <a:rPr lang="fr-FR" smtClean="0"/>
              <a:pPr/>
              <a:t>28/08/2013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88B5F-FA7F-4EF1-A181-C3B206BCBB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3004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abinet@cftc.fr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78159" y="1"/>
            <a:ext cx="2789966" cy="594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Espace réservé du texte 18"/>
          <p:cNvSpPr txBox="1">
            <a:spLocks/>
          </p:cNvSpPr>
          <p:nvPr/>
        </p:nvSpPr>
        <p:spPr bwMode="auto">
          <a:xfrm>
            <a:off x="4860751" y="162124"/>
            <a:ext cx="258668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marL="0" indent="0" algn="l" defTabSz="449263" rtl="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 b="1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0" indent="0" algn="l" defTabSz="449263" rtl="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 b="1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2pPr>
            <a:lvl3pPr marL="0" indent="0" algn="l" defTabSz="449263" rtl="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 b="1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0" indent="0" algn="l" defTabSz="449263" rtl="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 b="1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0" indent="0" algn="l" defTabSz="449263" rtl="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 b="1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49263" rtl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Aft>
                <a:spcPct val="0"/>
              </a:spcAft>
            </a:pPr>
            <a:r>
              <a:rPr lang="fr-FR" sz="1600" kern="0" dirty="0" smtClean="0">
                <a:latin typeface="Arial" pitchFamily="34" charset="0"/>
                <a:cs typeface="Arial" pitchFamily="34" charset="0"/>
              </a:rPr>
              <a:t>Invitation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6769" y="378348"/>
            <a:ext cx="1425704" cy="1263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2565006" y="841499"/>
            <a:ext cx="4572827" cy="1305245"/>
          </a:xfrm>
          <a:prstGeom prst="roundRect">
            <a:avLst/>
          </a:prstGeom>
          <a:noFill/>
          <a:ln>
            <a:solidFill>
              <a:srgbClr val="0072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fr-FR" b="1" dirty="0" smtClean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Journée de la Femme</a:t>
            </a:r>
          </a:p>
          <a:p>
            <a:pPr algn="ctr"/>
            <a:r>
              <a:rPr lang="fr-FR" sz="1800" dirty="0" smtClean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Mercredi 23 octobre 2013</a:t>
            </a:r>
          </a:p>
          <a:p>
            <a:pPr algn="ctr"/>
            <a:r>
              <a:rPr lang="fr-FR" sz="1800" dirty="0" smtClean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Salons du Relais Gare de l’Est (75)</a:t>
            </a:r>
          </a:p>
        </p:txBody>
      </p:sp>
      <p:pic>
        <p:nvPicPr>
          <p:cNvPr id="1034" name="Picture 10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-3088951" y="6151932"/>
            <a:ext cx="7272809" cy="45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690839" y="2826420"/>
            <a:ext cx="6215318" cy="6799465"/>
          </a:xfrm>
          <a:prstGeom prst="rect">
            <a:avLst/>
          </a:prstGeom>
          <a:noFill/>
          <a:ln>
            <a:noFill/>
          </a:ln>
        </p:spPr>
        <p:txBody>
          <a:bodyPr wrap="square" lIns="104306" tIns="52153" rIns="104306" bIns="52153" rtlCol="0">
            <a:spAutoFit/>
          </a:bodyPr>
          <a:lstStyle/>
          <a:p>
            <a:pPr algn="just"/>
            <a:endParaRPr lang="fr-FR" sz="1500" b="1" dirty="0">
              <a:solidFill>
                <a:srgbClr val="0072C6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sz="1400" dirty="0" smtClean="0">
                <a:latin typeface="Arial" pitchFamily="34" charset="0"/>
                <a:cs typeface="Arial" pitchFamily="34" charset="0"/>
              </a:rPr>
              <a:t>Cher(e) Ami(e),</a:t>
            </a:r>
          </a:p>
          <a:p>
            <a:pPr algn="just"/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sz="1400" dirty="0" smtClean="0">
                <a:latin typeface="Arial" pitchFamily="34" charset="0"/>
                <a:cs typeface="Arial" pitchFamily="34" charset="0"/>
              </a:rPr>
              <a:t>Cette 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année, au-delà du traditionnel 8 mars, Journée internationale de la femme, la CFTC organise sa journée de l’"Égalité professionnelle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". </a:t>
            </a:r>
            <a:r>
              <a:rPr lang="fr-FR" sz="1400" b="1" dirty="0">
                <a:latin typeface="Arial" pitchFamily="34" charset="0"/>
                <a:cs typeface="Arial" pitchFamily="34" charset="0"/>
              </a:rPr>
              <a:t>Cette journée CFTC aura lieu le 23 octobre prochain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, en présence de la ministre des Droits des femmes. Elle s’intitulera "La retraite au féminin" et figurera au calendrier "365 jours pour l’égalité femmes/hommes". Un calendrier mis en place en 2013 par le Ministère dans le cadre de cette édition spéciale de la Journée de la femme qui va durer toute l’année. </a:t>
            </a:r>
          </a:p>
          <a:p>
            <a:pPr algn="just"/>
            <a:r>
              <a:rPr lang="fr-FR" sz="1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fr-FR" sz="1400" dirty="0">
                <a:latin typeface="Arial" pitchFamily="34" charset="0"/>
                <a:cs typeface="Arial" pitchFamily="34" charset="0"/>
              </a:rPr>
              <a:t>Le 23 octobre, à l’occasion de cette journée CFTC dédiée à l’égalité professionnelle entre les femmes et les hommes, 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un colloque est organisé.</a:t>
            </a:r>
          </a:p>
          <a:p>
            <a:pPr algn="just"/>
            <a:r>
              <a:rPr lang="fr-FR" sz="1400" dirty="0" smtClean="0">
                <a:latin typeface="Arial" pitchFamily="34" charset="0"/>
                <a:cs typeface="Arial" pitchFamily="34" charset="0"/>
              </a:rPr>
              <a:t>Il a lieu aux Salons du Relais (Cour d’honneur de la Gare de l’Est – 75010 Paris, métro : Gare de l’Est) à partir de 9h et durera toute la journée.</a:t>
            </a:r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sz="1400" dirty="0" smtClean="0">
                <a:latin typeface="Arial" pitchFamily="34" charset="0"/>
                <a:cs typeface="Arial" pitchFamily="34" charset="0"/>
              </a:rPr>
              <a:t>L’objectif 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pour la CFTC est toujours le même : faire connaître largement ses propositions en matière d’égalité professionnelle, notamment en matière de retraites, alors que les discussions autour d’une nouvelle réforme 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se sont ouvertes cet été. </a:t>
            </a:r>
          </a:p>
          <a:p>
            <a:pPr algn="just"/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sz="1400" dirty="0" smtClean="0">
                <a:latin typeface="Arial" pitchFamily="34" charset="0"/>
                <a:cs typeface="Arial" pitchFamily="34" charset="0"/>
              </a:rPr>
              <a:t>Si vous souhaitez participer à cette journée, nous vous remercions par avance de bien vouloir compléter et retourner le bulletin de participation ci-contre.</a:t>
            </a:r>
          </a:p>
          <a:p>
            <a:pPr algn="just"/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fr-FR" sz="1400" dirty="0" smtClean="0">
                <a:latin typeface="Arial" pitchFamily="34" charset="0"/>
                <a:cs typeface="Arial" pitchFamily="34" charset="0"/>
              </a:rPr>
              <a:t>Nous vous remercions par avance de votre participation à cette journée où nous attendons nombreux.</a:t>
            </a:r>
          </a:p>
          <a:p>
            <a:pPr algn="just"/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fr-FR" sz="1400" dirty="0">
              <a:latin typeface="Arial" pitchFamily="34" charset="0"/>
              <a:cs typeface="Arial" pitchFamily="34" charset="0"/>
            </a:endParaRPr>
          </a:p>
          <a:p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530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78159" y="1"/>
            <a:ext cx="2789966" cy="594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Espace réservé du texte 18"/>
          <p:cNvSpPr txBox="1">
            <a:spLocks/>
          </p:cNvSpPr>
          <p:nvPr/>
        </p:nvSpPr>
        <p:spPr bwMode="auto">
          <a:xfrm>
            <a:off x="4860751" y="162124"/>
            <a:ext cx="258668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marL="0" indent="0" algn="l" defTabSz="449263" rtl="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 b="1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0" indent="0" algn="l" defTabSz="449263" rtl="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 b="1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2pPr>
            <a:lvl3pPr marL="0" indent="0" algn="l" defTabSz="449263" rtl="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 b="1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0" indent="0" algn="l" defTabSz="449263" rtl="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 b="1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0" indent="0" algn="l" defTabSz="449263" rtl="0" eaLnBrk="0" fontAlgn="base" hangingPunct="0">
              <a:lnSpc>
                <a:spcPct val="96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 b="1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49263" rtl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fontAlgn="base" hangingPunct="0">
              <a:lnSpc>
                <a:spcPct val="96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Aft>
                <a:spcPct val="0"/>
              </a:spcAft>
            </a:pPr>
            <a:r>
              <a:rPr lang="fr-FR" sz="1600" kern="0" dirty="0" smtClean="0">
                <a:latin typeface="Arial" pitchFamily="34" charset="0"/>
                <a:cs typeface="Arial" pitchFamily="34" charset="0"/>
              </a:rPr>
              <a:t>A retourner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6769" y="378348"/>
            <a:ext cx="1425704" cy="1263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2565006" y="841500"/>
            <a:ext cx="4572827" cy="1336846"/>
          </a:xfrm>
          <a:prstGeom prst="roundRect">
            <a:avLst/>
          </a:prstGeom>
          <a:noFill/>
          <a:ln>
            <a:solidFill>
              <a:srgbClr val="0072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b="1" dirty="0" smtClean="0">
              <a:solidFill>
                <a:srgbClr val="0072C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dirty="0" smtClean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BULLETIN </a:t>
            </a:r>
            <a:r>
              <a:rPr lang="fr-FR" dirty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DE PARTICIPATION</a:t>
            </a:r>
          </a:p>
          <a:p>
            <a:pPr algn="ctr"/>
            <a:endParaRPr lang="fr-FR" sz="1800" dirty="0">
              <a:solidFill>
                <a:srgbClr val="0072C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9" descr="M:\COMM\Identités visuelles\Chartes graphiques 2012\Pied de page BAT\le cartouche1-avec ad\LE CARTOUCHE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74" t="86000" r="19895" b="2255"/>
          <a:stretch/>
        </p:blipFill>
        <p:spPr bwMode="auto">
          <a:xfrm>
            <a:off x="414338" y="9058276"/>
            <a:ext cx="6768320" cy="1564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/>
          <p:cNvPicPr preferRelativeResize="0"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066410" y="5143821"/>
            <a:ext cx="5256586" cy="45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733665" y="2398212"/>
            <a:ext cx="6215318" cy="5737636"/>
          </a:xfrm>
          <a:prstGeom prst="rect">
            <a:avLst/>
          </a:prstGeom>
          <a:noFill/>
          <a:ln>
            <a:noFill/>
          </a:ln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1600" dirty="0"/>
              <a:t> </a:t>
            </a:r>
            <a:r>
              <a:rPr lang="fr-FR" sz="1600" b="1" dirty="0">
                <a:latin typeface="Arial" pitchFamily="34" charset="0"/>
                <a:cs typeface="Arial" pitchFamily="34" charset="0"/>
              </a:rPr>
              <a:t>CFTC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600" b="1" dirty="0">
                <a:latin typeface="Arial" pitchFamily="34" charset="0"/>
                <a:cs typeface="Arial" pitchFamily="34" charset="0"/>
              </a:rPr>
              <a:t>Le Cabinet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600" b="1" dirty="0">
                <a:latin typeface="Arial" pitchFamily="34" charset="0"/>
                <a:cs typeface="Arial" pitchFamily="34" charset="0"/>
              </a:rPr>
              <a:t>128 avenue Jean Jaurès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600" b="1" dirty="0">
                <a:latin typeface="Arial" pitchFamily="34" charset="0"/>
                <a:cs typeface="Arial" pitchFamily="34" charset="0"/>
              </a:rPr>
              <a:t>93697 PANTIN Cedex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600" b="1" dirty="0">
                <a:latin typeface="Arial" pitchFamily="34" charset="0"/>
                <a:cs typeface="Arial" pitchFamily="34" charset="0"/>
              </a:rPr>
              <a:t>Téléphone : 01 73 30 43 89 – Fax : 01 73 30 49 52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1600" b="1" u="sng" dirty="0">
                <a:latin typeface="Arial" pitchFamily="34" charset="0"/>
                <a:cs typeface="Arial" pitchFamily="34" charset="0"/>
                <a:hlinkClick r:id="rId6"/>
              </a:rPr>
              <a:t>cabinet@cftc.fr</a:t>
            </a:r>
            <a:r>
              <a:rPr lang="fr-FR" sz="1600" b="1" dirty="0">
                <a:latin typeface="Arial" pitchFamily="34" charset="0"/>
                <a:cs typeface="Arial" pitchFamily="34" charset="0"/>
              </a:rPr>
              <a:t> 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endParaRPr lang="fr-FR" sz="1600" b="1" u="sng" dirty="0">
              <a:solidFill>
                <a:srgbClr val="0072C6"/>
              </a:solidFill>
              <a:latin typeface="Arial" pitchFamily="34" charset="0"/>
              <a:cs typeface="Arial" pitchFamily="34" charset="0"/>
            </a:endParaRPr>
          </a:p>
          <a:p>
            <a:endParaRPr lang="fr-FR" sz="1600" b="1" u="sng" dirty="0">
              <a:solidFill>
                <a:srgbClr val="0072C6"/>
              </a:solidFill>
              <a:latin typeface="Arial" pitchFamily="34" charset="0"/>
              <a:cs typeface="Arial" pitchFamily="34" charset="0"/>
            </a:endParaRPr>
          </a:p>
          <a:p>
            <a:endParaRPr lang="fr-FR" sz="1600" b="1" u="sng" dirty="0">
              <a:solidFill>
                <a:srgbClr val="0072C6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600" dirty="0">
                <a:latin typeface="Arial" pitchFamily="34" charset="0"/>
                <a:cs typeface="Arial" pitchFamily="34" charset="0"/>
              </a:rPr>
              <a:t>Nom, Prénom : _______________________________________</a:t>
            </a:r>
          </a:p>
          <a:p>
            <a:pPr marL="0" lvl="1"/>
            <a:endParaRPr lang="fr-FR" sz="1400" b="1" u="sng" dirty="0">
              <a:solidFill>
                <a:srgbClr val="0072C6"/>
              </a:solidFill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fr-FR" sz="1400" dirty="0" smtClean="0">
                <a:latin typeface="Arial" pitchFamily="34" charset="0"/>
                <a:cs typeface="Arial" pitchFamily="34" charset="0"/>
              </a:rPr>
              <a:t>Code INARIC : _________________</a:t>
            </a:r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marL="0" lvl="1"/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fr-FR" sz="1400" dirty="0" smtClean="0">
                <a:latin typeface="Arial" pitchFamily="34" charset="0"/>
                <a:cs typeface="Arial" pitchFamily="34" charset="0"/>
              </a:rPr>
              <a:t>Adresse :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 __________________________________________________</a:t>
            </a:r>
          </a:p>
          <a:p>
            <a:pPr marL="0" lvl="1"/>
            <a:endParaRPr lang="fr-FR" sz="1400" dirty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fr-FR" sz="1400" dirty="0" smtClean="0">
                <a:latin typeface="Arial" pitchFamily="34" charset="0"/>
                <a:cs typeface="Arial" pitchFamily="34" charset="0"/>
              </a:rPr>
              <a:t>Code postal : __________________      Ville : ______________________</a:t>
            </a:r>
          </a:p>
          <a:p>
            <a:pPr marL="0" lvl="1"/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endParaRPr lang="fr-FR" sz="1400" b="1" u="sng" dirty="0">
              <a:solidFill>
                <a:srgbClr val="0072C6"/>
              </a:solidFill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fr-FR" sz="1400" b="1" u="sng" dirty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Mercredi </a:t>
            </a:r>
            <a:r>
              <a:rPr lang="fr-FR" sz="1400" b="1" u="sng" dirty="0" smtClean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23 octobre </a:t>
            </a:r>
            <a:r>
              <a:rPr lang="fr-FR" sz="1400" b="1" u="sng" dirty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2013</a:t>
            </a:r>
            <a:r>
              <a:rPr lang="fr-FR" sz="1400" b="1" dirty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endParaRPr lang="fr-FR" sz="800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4300538" algn="l"/>
                <a:tab pos="5200650" algn="l"/>
              </a:tabLst>
            </a:pPr>
            <a:r>
              <a:rPr lang="fr-FR" sz="1600" dirty="0">
                <a:latin typeface="Arial" pitchFamily="34" charset="0"/>
                <a:cs typeface="Arial" pitchFamily="34" charset="0"/>
              </a:rPr>
              <a:t>Participera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à la rencontre</a:t>
            </a:r>
            <a:r>
              <a:rPr lang="fr-FR" sz="1600" dirty="0">
                <a:latin typeface="Arial" pitchFamily="34" charset="0"/>
                <a:cs typeface="Arial" pitchFamily="34" charset="0"/>
              </a:rPr>
              <a:t> :</a:t>
            </a:r>
            <a:r>
              <a:rPr lang="fr-FR" sz="1600" b="1" dirty="0">
                <a:latin typeface="Arial" pitchFamily="34" charset="0"/>
                <a:cs typeface="Arial" pitchFamily="34" charset="0"/>
              </a:rPr>
              <a:t>                    	OUI 	</a:t>
            </a: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NON</a:t>
            </a:r>
          </a:p>
          <a:p>
            <a:pPr>
              <a:tabLst>
                <a:tab pos="4300538" algn="l"/>
                <a:tab pos="5200650" algn="l"/>
              </a:tabLst>
            </a:pPr>
            <a:endParaRPr lang="fr-FR" sz="1600" b="1" dirty="0">
              <a:latin typeface="Arial" pitchFamily="34" charset="0"/>
              <a:cs typeface="Arial" pitchFamily="34" charset="0"/>
            </a:endParaRPr>
          </a:p>
          <a:p>
            <a:pPr marL="0" lvl="1">
              <a:tabLst>
                <a:tab pos="4300538" algn="l"/>
                <a:tab pos="5200650" algn="l"/>
              </a:tabLst>
            </a:pPr>
            <a:r>
              <a:rPr lang="fr-FR" sz="1600" dirty="0">
                <a:latin typeface="Arial" pitchFamily="34" charset="0"/>
                <a:cs typeface="Arial" pitchFamily="34" charset="0"/>
              </a:rPr>
              <a:t>Participera au déjeuner pris en commun :          </a:t>
            </a:r>
            <a:r>
              <a:rPr lang="fr-FR" sz="1600" b="1" dirty="0">
                <a:latin typeface="Arial" pitchFamily="34" charset="0"/>
                <a:cs typeface="Arial" pitchFamily="34" charset="0"/>
              </a:rPr>
              <a:t>OUI	NON</a:t>
            </a:r>
          </a:p>
          <a:p>
            <a:pPr marL="544513" lvl="1" algn="just">
              <a:buClr>
                <a:srgbClr val="0072C6"/>
              </a:buClr>
            </a:pPr>
            <a:endParaRPr lang="fr-FR" sz="1200" dirty="0">
              <a:latin typeface="Arial" pitchFamily="34" charset="0"/>
              <a:cs typeface="Arial" pitchFamily="34" charset="0"/>
            </a:endParaRPr>
          </a:p>
          <a:p>
            <a:pPr marL="0" lvl="1" algn="just">
              <a:buClr>
                <a:srgbClr val="0072C6"/>
              </a:buClr>
            </a:pPr>
            <a:endParaRPr lang="fr-FR" sz="1200" b="1" dirty="0">
              <a:solidFill>
                <a:srgbClr val="0072C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06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121</Words>
  <Application>Microsoft Office PowerPoint</Application>
  <PresentationFormat>Personnalisé</PresentationFormat>
  <Paragraphs>44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CFTC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Brenot Marion</dc:creator>
  <cp:lastModifiedBy>g.page</cp:lastModifiedBy>
  <cp:revision>65</cp:revision>
  <cp:lastPrinted>2013-04-09T13:20:52Z</cp:lastPrinted>
  <dcterms:created xsi:type="dcterms:W3CDTF">2013-03-22T10:19:39Z</dcterms:created>
  <dcterms:modified xsi:type="dcterms:W3CDTF">2013-08-28T15:00:51Z</dcterms:modified>
</cp:coreProperties>
</file>